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1"/>
  </p:notesMasterIdLst>
  <p:handoutMasterIdLst>
    <p:handoutMasterId r:id="rId52"/>
  </p:handoutMasterIdLst>
  <p:sldIdLst>
    <p:sldId id="257" r:id="rId5"/>
    <p:sldId id="268" r:id="rId6"/>
    <p:sldId id="259" r:id="rId7"/>
    <p:sldId id="261" r:id="rId8"/>
    <p:sldId id="292" r:id="rId9"/>
    <p:sldId id="262" r:id="rId10"/>
    <p:sldId id="293" r:id="rId11"/>
    <p:sldId id="294" r:id="rId12"/>
    <p:sldId id="295" r:id="rId13"/>
    <p:sldId id="275" r:id="rId14"/>
    <p:sldId id="276" r:id="rId15"/>
    <p:sldId id="288" r:id="rId16"/>
    <p:sldId id="277" r:id="rId17"/>
    <p:sldId id="296" r:id="rId18"/>
    <p:sldId id="282" r:id="rId19"/>
    <p:sldId id="283" r:id="rId20"/>
    <p:sldId id="303" r:id="rId21"/>
    <p:sldId id="284" r:id="rId22"/>
    <p:sldId id="289" r:id="rId23"/>
    <p:sldId id="290" r:id="rId24"/>
    <p:sldId id="291" r:id="rId25"/>
    <p:sldId id="285" r:id="rId26"/>
    <p:sldId id="286" r:id="rId27"/>
    <p:sldId id="278" r:id="rId28"/>
    <p:sldId id="279" r:id="rId29"/>
    <p:sldId id="280" r:id="rId30"/>
    <p:sldId id="304" r:id="rId31"/>
    <p:sldId id="305" r:id="rId32"/>
    <p:sldId id="300" r:id="rId33"/>
    <p:sldId id="302" r:id="rId34"/>
    <p:sldId id="315" r:id="rId35"/>
    <p:sldId id="312" r:id="rId36"/>
    <p:sldId id="297" r:id="rId37"/>
    <p:sldId id="313" r:id="rId38"/>
    <p:sldId id="314" r:id="rId39"/>
    <p:sldId id="307" r:id="rId40"/>
    <p:sldId id="298" r:id="rId41"/>
    <p:sldId id="308" r:id="rId42"/>
    <p:sldId id="299" r:id="rId43"/>
    <p:sldId id="309" r:id="rId44"/>
    <p:sldId id="310" r:id="rId45"/>
    <p:sldId id="272" r:id="rId46"/>
    <p:sldId id="273" r:id="rId47"/>
    <p:sldId id="274" r:id="rId48"/>
    <p:sldId id="281" r:id="rId49"/>
    <p:sldId id="265" r:id="rId50"/>
  </p:sldIdLst>
  <p:sldSz cx="12188825" cy="6858000"/>
  <p:notesSz cx="6858000" cy="9144000"/>
  <p:defaultTextStyle>
    <a:defPPr rtl="0">
      <a:defRPr lang="fr-f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613" autoAdjust="0"/>
  </p:normalViewPr>
  <p:slideViewPr>
    <p:cSldViewPr>
      <p:cViewPr varScale="1">
        <p:scale>
          <a:sx n="90" d="100"/>
          <a:sy n="90" d="100"/>
        </p:scale>
        <p:origin x="1392" y="90"/>
      </p:cViewPr>
      <p:guideLst>
        <p:guide orient="horz" pos="2160"/>
        <p:guide pos="3839"/>
      </p:guideLst>
    </p:cSldViewPr>
  </p:slideViewPr>
  <p:notesTextViewPr>
    <p:cViewPr>
      <p:scale>
        <a:sx n="1" d="1"/>
        <a:sy n="1" d="1"/>
      </p:scale>
      <p:origin x="0" y="0"/>
    </p:cViewPr>
  </p:notesTextViewPr>
  <p:notesViewPr>
    <p:cSldViewPr showGuides="1">
      <p:cViewPr varScale="1">
        <p:scale>
          <a:sx n="90" d="100"/>
          <a:sy n="90" d="100"/>
        </p:scale>
        <p:origin x="37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D8AF6929-4F16-43A6-8368-BF93843271D3}" type="datetime1">
              <a:rPr lang="fr-FR" smtClean="0"/>
              <a:t>23/01/2024</a:t>
            </a:fld>
            <a:endParaRPr lang="fr-FR"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79429053-DC2A-4342-ADD4-2FD729D91E2C}" type="slidenum">
              <a:rPr lang="fr-FR" smtClean="0"/>
              <a:pPr algn="r" rtl="0"/>
              <a:t>‹N°›</a:t>
            </a:fld>
            <a:endParaRPr lang="fr-FR"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4D9CF8A1-AC6C-4B34-A6AF-5306B09514F1}" type="datetime1">
              <a:rPr lang="fr-FR" smtClean="0"/>
              <a:pPr/>
              <a:t>23/01/2024</a:t>
            </a:fld>
            <a:endParaRPr lang="fr-FR" dirty="0"/>
          </a:p>
        </p:txBody>
      </p:sp>
      <p:sp>
        <p:nvSpPr>
          <p:cNvPr id="4" name="Espace réservé d’image de diapositiv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fr-FR"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a:fld id="{3EBA5BD7-F043-4D1B-AA17-CD412FC534DE}" type="slidenum">
              <a:rPr lang="fr-FR" smtClean="0"/>
              <a:pPr algn="r"/>
              <a:t>‹N°›</a:t>
            </a:fld>
            <a:endParaRPr lang="fr-FR"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a:t>
            </a:fld>
            <a:endParaRPr lang="fr-FR" dirty="0"/>
          </a:p>
        </p:txBody>
      </p:sp>
    </p:spTree>
    <p:extLst>
      <p:ext uri="{BB962C8B-B14F-4D97-AF65-F5344CB8AC3E}">
        <p14:creationId xmlns:p14="http://schemas.microsoft.com/office/powerpoint/2010/main" val="3162862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10</a:t>
            </a:fld>
            <a:endParaRPr lang="fr-FR" dirty="0"/>
          </a:p>
        </p:txBody>
      </p:sp>
    </p:spTree>
    <p:extLst>
      <p:ext uri="{BB962C8B-B14F-4D97-AF65-F5344CB8AC3E}">
        <p14:creationId xmlns:p14="http://schemas.microsoft.com/office/powerpoint/2010/main" val="242076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CD : Créer en 1992, capacité de 1 Go</a:t>
            </a:r>
          </a:p>
          <a:p>
            <a:r>
              <a:rPr lang="fr-FR" b="1" i="1" dirty="0"/>
              <a:t>Digital Versatile Disc</a:t>
            </a:r>
            <a:r>
              <a:rPr lang="fr-FR" dirty="0"/>
              <a:t> : Créée en 1995, capacité max : 4,7 Go</a:t>
            </a:r>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11</a:t>
            </a:fld>
            <a:endParaRPr lang="fr-FR" dirty="0"/>
          </a:p>
        </p:txBody>
      </p:sp>
    </p:spTree>
    <p:extLst>
      <p:ext uri="{BB962C8B-B14F-4D97-AF65-F5344CB8AC3E}">
        <p14:creationId xmlns:p14="http://schemas.microsoft.com/office/powerpoint/2010/main" val="1197613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12</a:t>
            </a:fld>
            <a:endParaRPr lang="fr-FR" dirty="0"/>
          </a:p>
        </p:txBody>
      </p:sp>
    </p:spTree>
    <p:extLst>
      <p:ext uri="{BB962C8B-B14F-4D97-AF65-F5344CB8AC3E}">
        <p14:creationId xmlns:p14="http://schemas.microsoft.com/office/powerpoint/2010/main" val="2217610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13</a:t>
            </a:fld>
            <a:endParaRPr lang="fr-FR" dirty="0"/>
          </a:p>
        </p:txBody>
      </p:sp>
    </p:spTree>
    <p:extLst>
      <p:ext uri="{BB962C8B-B14F-4D97-AF65-F5344CB8AC3E}">
        <p14:creationId xmlns:p14="http://schemas.microsoft.com/office/powerpoint/2010/main" val="920757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14</a:t>
            </a:fld>
            <a:endParaRPr lang="fr-FR" dirty="0"/>
          </a:p>
        </p:txBody>
      </p:sp>
    </p:spTree>
    <p:extLst>
      <p:ext uri="{BB962C8B-B14F-4D97-AF65-F5344CB8AC3E}">
        <p14:creationId xmlns:p14="http://schemas.microsoft.com/office/powerpoint/2010/main" val="142287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15</a:t>
            </a:fld>
            <a:endParaRPr lang="fr-FR" dirty="0"/>
          </a:p>
        </p:txBody>
      </p:sp>
    </p:spTree>
    <p:extLst>
      <p:ext uri="{BB962C8B-B14F-4D97-AF65-F5344CB8AC3E}">
        <p14:creationId xmlns:p14="http://schemas.microsoft.com/office/powerpoint/2010/main" val="1573995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16</a:t>
            </a:fld>
            <a:endParaRPr lang="fr-FR" dirty="0"/>
          </a:p>
        </p:txBody>
      </p:sp>
    </p:spTree>
    <p:extLst>
      <p:ext uri="{BB962C8B-B14F-4D97-AF65-F5344CB8AC3E}">
        <p14:creationId xmlns:p14="http://schemas.microsoft.com/office/powerpoint/2010/main" val="202856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17</a:t>
            </a:fld>
            <a:endParaRPr lang="fr-FR" dirty="0"/>
          </a:p>
        </p:txBody>
      </p:sp>
    </p:spTree>
    <p:extLst>
      <p:ext uri="{BB962C8B-B14F-4D97-AF65-F5344CB8AC3E}">
        <p14:creationId xmlns:p14="http://schemas.microsoft.com/office/powerpoint/2010/main" val="4171987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18</a:t>
            </a:fld>
            <a:endParaRPr lang="fr-FR" dirty="0"/>
          </a:p>
        </p:txBody>
      </p:sp>
    </p:spTree>
    <p:extLst>
      <p:ext uri="{BB962C8B-B14F-4D97-AF65-F5344CB8AC3E}">
        <p14:creationId xmlns:p14="http://schemas.microsoft.com/office/powerpoint/2010/main" val="4117950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19</a:t>
            </a:fld>
            <a:endParaRPr lang="fr-FR" dirty="0"/>
          </a:p>
        </p:txBody>
      </p:sp>
    </p:spTree>
    <p:extLst>
      <p:ext uri="{BB962C8B-B14F-4D97-AF65-F5344CB8AC3E}">
        <p14:creationId xmlns:p14="http://schemas.microsoft.com/office/powerpoint/2010/main" val="4014456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a:t>
            </a:fld>
            <a:endParaRPr lang="fr-FR" dirty="0"/>
          </a:p>
        </p:txBody>
      </p:sp>
    </p:spTree>
    <p:extLst>
      <p:ext uri="{BB962C8B-B14F-4D97-AF65-F5344CB8AC3E}">
        <p14:creationId xmlns:p14="http://schemas.microsoft.com/office/powerpoint/2010/main" val="3427575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20</a:t>
            </a:fld>
            <a:endParaRPr lang="fr-FR" dirty="0"/>
          </a:p>
        </p:txBody>
      </p:sp>
    </p:spTree>
    <p:extLst>
      <p:ext uri="{BB962C8B-B14F-4D97-AF65-F5344CB8AC3E}">
        <p14:creationId xmlns:p14="http://schemas.microsoft.com/office/powerpoint/2010/main" val="3127368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21</a:t>
            </a:fld>
            <a:endParaRPr lang="fr-FR" dirty="0"/>
          </a:p>
        </p:txBody>
      </p:sp>
    </p:spTree>
    <p:extLst>
      <p:ext uri="{BB962C8B-B14F-4D97-AF65-F5344CB8AC3E}">
        <p14:creationId xmlns:p14="http://schemas.microsoft.com/office/powerpoint/2010/main" val="4058521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22</a:t>
            </a:fld>
            <a:endParaRPr lang="fr-FR" dirty="0"/>
          </a:p>
        </p:txBody>
      </p:sp>
    </p:spTree>
    <p:extLst>
      <p:ext uri="{BB962C8B-B14F-4D97-AF65-F5344CB8AC3E}">
        <p14:creationId xmlns:p14="http://schemas.microsoft.com/office/powerpoint/2010/main" val="540662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23</a:t>
            </a:fld>
            <a:endParaRPr lang="fr-FR" dirty="0"/>
          </a:p>
        </p:txBody>
      </p:sp>
    </p:spTree>
    <p:extLst>
      <p:ext uri="{BB962C8B-B14F-4D97-AF65-F5344CB8AC3E}">
        <p14:creationId xmlns:p14="http://schemas.microsoft.com/office/powerpoint/2010/main" val="1632589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24</a:t>
            </a:fld>
            <a:endParaRPr lang="fr-FR" dirty="0"/>
          </a:p>
        </p:txBody>
      </p:sp>
    </p:spTree>
    <p:extLst>
      <p:ext uri="{BB962C8B-B14F-4D97-AF65-F5344CB8AC3E}">
        <p14:creationId xmlns:p14="http://schemas.microsoft.com/office/powerpoint/2010/main" val="2014161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25</a:t>
            </a:fld>
            <a:endParaRPr lang="fr-FR" dirty="0"/>
          </a:p>
        </p:txBody>
      </p:sp>
    </p:spTree>
    <p:extLst>
      <p:ext uri="{BB962C8B-B14F-4D97-AF65-F5344CB8AC3E}">
        <p14:creationId xmlns:p14="http://schemas.microsoft.com/office/powerpoint/2010/main" val="3729715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26</a:t>
            </a:fld>
            <a:endParaRPr lang="fr-FR" dirty="0"/>
          </a:p>
        </p:txBody>
      </p:sp>
    </p:spTree>
    <p:extLst>
      <p:ext uri="{BB962C8B-B14F-4D97-AF65-F5344CB8AC3E}">
        <p14:creationId xmlns:p14="http://schemas.microsoft.com/office/powerpoint/2010/main" val="611181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27</a:t>
            </a:fld>
            <a:endParaRPr lang="fr-FR" dirty="0"/>
          </a:p>
        </p:txBody>
      </p:sp>
    </p:spTree>
    <p:extLst>
      <p:ext uri="{BB962C8B-B14F-4D97-AF65-F5344CB8AC3E}">
        <p14:creationId xmlns:p14="http://schemas.microsoft.com/office/powerpoint/2010/main" val="2407162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28</a:t>
            </a:fld>
            <a:endParaRPr lang="fr-FR" dirty="0"/>
          </a:p>
        </p:txBody>
      </p:sp>
    </p:spTree>
    <p:extLst>
      <p:ext uri="{BB962C8B-B14F-4D97-AF65-F5344CB8AC3E}">
        <p14:creationId xmlns:p14="http://schemas.microsoft.com/office/powerpoint/2010/main" val="2661845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29</a:t>
            </a:fld>
            <a:endParaRPr lang="fr-FR" dirty="0"/>
          </a:p>
        </p:txBody>
      </p:sp>
    </p:spTree>
    <p:extLst>
      <p:ext uri="{BB962C8B-B14F-4D97-AF65-F5344CB8AC3E}">
        <p14:creationId xmlns:p14="http://schemas.microsoft.com/office/powerpoint/2010/main" val="360700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a:t>
            </a:fld>
            <a:endParaRPr lang="fr-FR" dirty="0"/>
          </a:p>
        </p:txBody>
      </p:sp>
    </p:spTree>
    <p:extLst>
      <p:ext uri="{BB962C8B-B14F-4D97-AF65-F5344CB8AC3E}">
        <p14:creationId xmlns:p14="http://schemas.microsoft.com/office/powerpoint/2010/main" val="2869341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30</a:t>
            </a:fld>
            <a:endParaRPr lang="fr-FR" dirty="0"/>
          </a:p>
        </p:txBody>
      </p:sp>
    </p:spTree>
    <p:extLst>
      <p:ext uri="{BB962C8B-B14F-4D97-AF65-F5344CB8AC3E}">
        <p14:creationId xmlns:p14="http://schemas.microsoft.com/office/powerpoint/2010/main" val="119282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31</a:t>
            </a:fld>
            <a:endParaRPr lang="fr-FR" dirty="0"/>
          </a:p>
        </p:txBody>
      </p:sp>
    </p:spTree>
    <p:extLst>
      <p:ext uri="{BB962C8B-B14F-4D97-AF65-F5344CB8AC3E}">
        <p14:creationId xmlns:p14="http://schemas.microsoft.com/office/powerpoint/2010/main" val="1343107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32</a:t>
            </a:fld>
            <a:endParaRPr lang="fr-FR" dirty="0"/>
          </a:p>
        </p:txBody>
      </p:sp>
    </p:spTree>
    <p:extLst>
      <p:ext uri="{BB962C8B-B14F-4D97-AF65-F5344CB8AC3E}">
        <p14:creationId xmlns:p14="http://schemas.microsoft.com/office/powerpoint/2010/main" val="3360519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33</a:t>
            </a:fld>
            <a:endParaRPr lang="fr-FR" dirty="0"/>
          </a:p>
        </p:txBody>
      </p:sp>
    </p:spTree>
    <p:extLst>
      <p:ext uri="{BB962C8B-B14F-4D97-AF65-F5344CB8AC3E}">
        <p14:creationId xmlns:p14="http://schemas.microsoft.com/office/powerpoint/2010/main" val="1145567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34</a:t>
            </a:fld>
            <a:endParaRPr lang="fr-FR" dirty="0"/>
          </a:p>
        </p:txBody>
      </p:sp>
    </p:spTree>
    <p:extLst>
      <p:ext uri="{BB962C8B-B14F-4D97-AF65-F5344CB8AC3E}">
        <p14:creationId xmlns:p14="http://schemas.microsoft.com/office/powerpoint/2010/main" val="715591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35</a:t>
            </a:fld>
            <a:endParaRPr lang="fr-FR" dirty="0"/>
          </a:p>
        </p:txBody>
      </p:sp>
    </p:spTree>
    <p:extLst>
      <p:ext uri="{BB962C8B-B14F-4D97-AF65-F5344CB8AC3E}">
        <p14:creationId xmlns:p14="http://schemas.microsoft.com/office/powerpoint/2010/main" val="3158022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36</a:t>
            </a:fld>
            <a:endParaRPr lang="fr-FR" dirty="0"/>
          </a:p>
        </p:txBody>
      </p:sp>
    </p:spTree>
    <p:extLst>
      <p:ext uri="{BB962C8B-B14F-4D97-AF65-F5344CB8AC3E}">
        <p14:creationId xmlns:p14="http://schemas.microsoft.com/office/powerpoint/2010/main" val="3141148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37</a:t>
            </a:fld>
            <a:endParaRPr lang="fr-FR" dirty="0"/>
          </a:p>
        </p:txBody>
      </p:sp>
    </p:spTree>
    <p:extLst>
      <p:ext uri="{BB962C8B-B14F-4D97-AF65-F5344CB8AC3E}">
        <p14:creationId xmlns:p14="http://schemas.microsoft.com/office/powerpoint/2010/main" val="1650785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38</a:t>
            </a:fld>
            <a:endParaRPr lang="fr-FR" dirty="0"/>
          </a:p>
        </p:txBody>
      </p:sp>
    </p:spTree>
    <p:extLst>
      <p:ext uri="{BB962C8B-B14F-4D97-AF65-F5344CB8AC3E}">
        <p14:creationId xmlns:p14="http://schemas.microsoft.com/office/powerpoint/2010/main" val="1910991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39</a:t>
            </a:fld>
            <a:endParaRPr lang="fr-FR" dirty="0"/>
          </a:p>
        </p:txBody>
      </p:sp>
    </p:spTree>
    <p:extLst>
      <p:ext uri="{BB962C8B-B14F-4D97-AF65-F5344CB8AC3E}">
        <p14:creationId xmlns:p14="http://schemas.microsoft.com/office/powerpoint/2010/main" val="973232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a:t>
            </a:fld>
            <a:endParaRPr lang="fr-FR" dirty="0"/>
          </a:p>
        </p:txBody>
      </p:sp>
    </p:spTree>
    <p:extLst>
      <p:ext uri="{BB962C8B-B14F-4D97-AF65-F5344CB8AC3E}">
        <p14:creationId xmlns:p14="http://schemas.microsoft.com/office/powerpoint/2010/main" val="3636480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40</a:t>
            </a:fld>
            <a:endParaRPr lang="fr-FR" dirty="0"/>
          </a:p>
        </p:txBody>
      </p:sp>
    </p:spTree>
    <p:extLst>
      <p:ext uri="{BB962C8B-B14F-4D97-AF65-F5344CB8AC3E}">
        <p14:creationId xmlns:p14="http://schemas.microsoft.com/office/powerpoint/2010/main" val="2282462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41</a:t>
            </a:fld>
            <a:endParaRPr lang="fr-FR" dirty="0"/>
          </a:p>
        </p:txBody>
      </p:sp>
    </p:spTree>
    <p:extLst>
      <p:ext uri="{BB962C8B-B14F-4D97-AF65-F5344CB8AC3E}">
        <p14:creationId xmlns:p14="http://schemas.microsoft.com/office/powerpoint/2010/main" val="2944060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42</a:t>
            </a:fld>
            <a:endParaRPr lang="fr-FR" dirty="0"/>
          </a:p>
        </p:txBody>
      </p:sp>
    </p:spTree>
    <p:extLst>
      <p:ext uri="{BB962C8B-B14F-4D97-AF65-F5344CB8AC3E}">
        <p14:creationId xmlns:p14="http://schemas.microsoft.com/office/powerpoint/2010/main" val="531589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43</a:t>
            </a:fld>
            <a:endParaRPr lang="fr-FR" dirty="0"/>
          </a:p>
        </p:txBody>
      </p:sp>
    </p:spTree>
    <p:extLst>
      <p:ext uri="{BB962C8B-B14F-4D97-AF65-F5344CB8AC3E}">
        <p14:creationId xmlns:p14="http://schemas.microsoft.com/office/powerpoint/2010/main" val="3621754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44</a:t>
            </a:fld>
            <a:endParaRPr lang="fr-FR" dirty="0"/>
          </a:p>
        </p:txBody>
      </p:sp>
    </p:spTree>
    <p:extLst>
      <p:ext uri="{BB962C8B-B14F-4D97-AF65-F5344CB8AC3E}">
        <p14:creationId xmlns:p14="http://schemas.microsoft.com/office/powerpoint/2010/main" val="1990478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45</a:t>
            </a:fld>
            <a:endParaRPr lang="fr-FR" dirty="0"/>
          </a:p>
        </p:txBody>
      </p:sp>
    </p:spTree>
    <p:extLst>
      <p:ext uri="{BB962C8B-B14F-4D97-AF65-F5344CB8AC3E}">
        <p14:creationId xmlns:p14="http://schemas.microsoft.com/office/powerpoint/2010/main" val="3158201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46</a:t>
            </a:fld>
            <a:endParaRPr lang="fr-FR" dirty="0"/>
          </a:p>
        </p:txBody>
      </p:sp>
    </p:spTree>
    <p:extLst>
      <p:ext uri="{BB962C8B-B14F-4D97-AF65-F5344CB8AC3E}">
        <p14:creationId xmlns:p14="http://schemas.microsoft.com/office/powerpoint/2010/main" val="1963363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carte mère</a:t>
            </a:r>
          </a:p>
          <a:p>
            <a:r>
              <a:rPr lang="fr-FR" dirty="0"/>
              <a:t>Rarement mise en avant, la carte mère joue un rôle fondamental dans la structure des ordinateurs. C'est elle qui accueille l'ensemble des composants internes de votre ordinateur (processeur, mémoire, …) et gère les différentes interfaces avec vos périphériques : prise pour les éléments internes et ports USB pour les périphériques externes. 	</a:t>
            </a:r>
          </a:p>
          <a:p>
            <a:endParaRPr lang="fr-FR" dirty="0"/>
          </a:p>
          <a:p>
            <a:r>
              <a:rPr lang="fr-FR" dirty="0"/>
              <a:t>Le processeur</a:t>
            </a:r>
          </a:p>
          <a:p>
            <a:r>
              <a:rPr lang="fr-FR" dirty="0"/>
              <a:t>Souvent qualifié de cerveau de l'ordinateur, le processeur permet de manipuler et de traiter les données qui lui sont fournies. Sa puissance a une influence sur la vitesse d'exécution de vos logiciels et des opérations que vous effectuez. 	</a:t>
            </a:r>
          </a:p>
          <a:p>
            <a:endParaRPr lang="fr-FR" dirty="0"/>
          </a:p>
          <a:p>
            <a:r>
              <a:rPr lang="fr-FR" dirty="0"/>
              <a:t>La mémoire vive</a:t>
            </a:r>
          </a:p>
          <a:p>
            <a:r>
              <a:rPr lang="fr-FR" dirty="0"/>
              <a:t>Partenaire de travail du processeur, la mémoire vive (appelée aussi RAM) stocke temporairement les données à traiter par le processeur. Ainsi, plus il y a de mémoire de disponible, plus il est possible d'y conserver des données temporairement (ce qui évite d'accéder au disque dur qui est plus lent).</a:t>
            </a:r>
          </a:p>
          <a:p>
            <a:r>
              <a:rPr lang="fr-FR" dirty="0"/>
              <a:t>La mémoire vive est vidée à chaque arrêt ou redémarrage de votre ordinateur. 	</a:t>
            </a:r>
          </a:p>
          <a:p>
            <a:endParaRPr lang="fr-FR" dirty="0"/>
          </a:p>
          <a:p>
            <a:r>
              <a:rPr lang="fr-FR" dirty="0"/>
              <a:t>Le disque dur</a:t>
            </a:r>
          </a:p>
          <a:p>
            <a:r>
              <a:rPr lang="fr-FR" dirty="0"/>
              <a:t>Contrairement à la mémoire vive, les données stockées sur un disque dur sont permanentes et ne sont pas effacées à l'arrêt de votre ordinateur. C'est donc sur un disque dur que votre système d'exploitation (Windows), vos logiciels et vos documents sont conservés. C'est donc un espace de stockage permanent, où vous pouvez copier et supprimer des données à volonté. 	</a:t>
            </a:r>
          </a:p>
          <a:p>
            <a:endParaRPr lang="fr-FR" dirty="0"/>
          </a:p>
          <a:p>
            <a:r>
              <a:rPr lang="fr-FR" dirty="0"/>
              <a:t>L'alimentation</a:t>
            </a:r>
          </a:p>
          <a:p>
            <a:r>
              <a:rPr lang="fr-FR" dirty="0"/>
              <a:t>L'alimentation a pour rôle d'assurer la fourniture en électricité à tous les composants de votre ordinateur. C'est un élément important puisque les tensions délivrées doivent rester stables même lorsque l'alimentation est très sollicitée. 	</a:t>
            </a:r>
          </a:p>
          <a:p>
            <a:endParaRPr lang="fr-FR" dirty="0"/>
          </a:p>
          <a:p>
            <a:r>
              <a:rPr lang="fr-FR" dirty="0"/>
              <a:t>La carte graphique</a:t>
            </a:r>
          </a:p>
          <a:p>
            <a:r>
              <a:rPr lang="fr-FR" dirty="0"/>
              <a:t>La carte graphique permet de traiter et d'afficher sur un écran les données provenant de votre ordinateur. Les cartes graphiques récentes disposent de processeurs spécialisés dans la manipulation de données en 3D. La carte graphique peut être une puce intégrée à la carte mère (généralement, ce genre de puce permet des traitements simples), ou bien une carte distincte (permet des traitements plus évolués). 	</a:t>
            </a:r>
          </a:p>
          <a:p>
            <a:endParaRPr lang="fr-FR" dirty="0"/>
          </a:p>
          <a:p>
            <a:r>
              <a:rPr lang="fr-FR" dirty="0"/>
              <a:t>Le lecteur / graveur</a:t>
            </a:r>
          </a:p>
          <a:p>
            <a:r>
              <a:rPr lang="fr-FR" dirty="0"/>
              <a:t>Un lecteur de DVD vous permet de lire les données qui se trouvent sur les CD et DVD (jeux, logiciels, photos). Dans sa fonction graveur, en plus de lire les données, il permet de stocker des fichiers sur des CD et des DVD (musique, films, photos, sauvegardes), afin de libérer de l'espace sur votre disque dur. 	</a:t>
            </a:r>
          </a:p>
          <a:p>
            <a:endParaRPr lang="fr-FR" dirty="0"/>
          </a:p>
          <a:p>
            <a:r>
              <a:rPr lang="fr-FR" dirty="0"/>
              <a:t>La carte sonore</a:t>
            </a:r>
          </a:p>
          <a:p>
            <a:r>
              <a:rPr lang="fr-FR" dirty="0"/>
              <a:t>La carte son permet de gérer les entrées (microphone, ligne) et les sorties (vers les hauts parleurs) de votre ordinateur. Elle comporte un processeur chargé de tous les traitements numériques du son. La carte son peut être une puce intégrée à la carte mère, ou bien une carte distincte. 	</a:t>
            </a:r>
          </a:p>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5</a:t>
            </a:fld>
            <a:endParaRPr lang="fr-FR" dirty="0"/>
          </a:p>
        </p:txBody>
      </p:sp>
    </p:spTree>
    <p:extLst>
      <p:ext uri="{BB962C8B-B14F-4D97-AF65-F5344CB8AC3E}">
        <p14:creationId xmlns:p14="http://schemas.microsoft.com/office/powerpoint/2010/main" val="1349200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6</a:t>
            </a:fld>
            <a:endParaRPr lang="fr-FR" dirty="0"/>
          </a:p>
        </p:txBody>
      </p:sp>
    </p:spTree>
    <p:extLst>
      <p:ext uri="{BB962C8B-B14F-4D97-AF65-F5344CB8AC3E}">
        <p14:creationId xmlns:p14="http://schemas.microsoft.com/office/powerpoint/2010/main" val="3026042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7</a:t>
            </a:fld>
            <a:endParaRPr lang="fr-FR" dirty="0"/>
          </a:p>
        </p:txBody>
      </p:sp>
    </p:spTree>
    <p:extLst>
      <p:ext uri="{BB962C8B-B14F-4D97-AF65-F5344CB8AC3E}">
        <p14:creationId xmlns:p14="http://schemas.microsoft.com/office/powerpoint/2010/main" val="1437603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8</a:t>
            </a:fld>
            <a:endParaRPr lang="fr-FR" dirty="0"/>
          </a:p>
        </p:txBody>
      </p:sp>
    </p:spTree>
    <p:extLst>
      <p:ext uri="{BB962C8B-B14F-4D97-AF65-F5344CB8AC3E}">
        <p14:creationId xmlns:p14="http://schemas.microsoft.com/office/powerpoint/2010/main" val="1663768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lgn="r"/>
            <a:fld id="{3EBA5BD7-F043-4D1B-AA17-CD412FC534DE}" type="slidenum">
              <a:rPr lang="fr-FR" smtClean="0"/>
              <a:pPr algn="r"/>
              <a:t>9</a:t>
            </a:fld>
            <a:endParaRPr lang="fr-FR" dirty="0"/>
          </a:p>
        </p:txBody>
      </p:sp>
    </p:spTree>
    <p:extLst>
      <p:ext uri="{BB962C8B-B14F-4D97-AF65-F5344CB8AC3E}">
        <p14:creationId xmlns:p14="http://schemas.microsoft.com/office/powerpoint/2010/main" val="92945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grpSp>
        <p:nvGrpSpPr>
          <p:cNvPr id="21" name="diagonales"/>
          <p:cNvGrpSpPr/>
          <p:nvPr/>
        </p:nvGrpSpPr>
        <p:grpSpPr>
          <a:xfrm>
            <a:off x="7516443" y="4145281"/>
            <a:ext cx="4686117" cy="2731407"/>
            <a:chOff x="5638800" y="3108960"/>
            <a:chExt cx="3515503" cy="2048555"/>
          </a:xfrm>
        </p:grpSpPr>
        <p:cxnSp>
          <p:nvCxnSpPr>
            <p:cNvPr id="14" name="Connecteur droit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droit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lignes inférieures"/>
          <p:cNvGrpSpPr/>
          <p:nvPr/>
        </p:nvGrpSpPr>
        <p:grpSpPr>
          <a:xfrm>
            <a:off x="-8916" y="6057149"/>
            <a:ext cx="5498726" cy="820207"/>
            <a:chOff x="-6689" y="4553748"/>
            <a:chExt cx="4125119" cy="615155"/>
          </a:xfrm>
        </p:grpSpPr>
        <p:sp>
          <p:nvSpPr>
            <p:cNvPr id="9" name="Forme libre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
          <p:nvSpPr>
            <p:cNvPr id="10" name="Forme libre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sp>
          <p:nvSpPr>
            <p:cNvPr id="11" name="Forme libre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fr-FR" dirty="0"/>
            </a:p>
          </p:txBody>
        </p:sp>
      </p:grpSp>
      <p:sp>
        <p:nvSpPr>
          <p:cNvPr id="2" name="Titre 1"/>
          <p:cNvSpPr>
            <a:spLocks noGrp="1"/>
          </p:cNvSpPr>
          <p:nvPr>
            <p:ph type="ctrTitle"/>
          </p:nvPr>
        </p:nvSpPr>
        <p:spPr>
          <a:xfrm>
            <a:off x="1625176" y="584200"/>
            <a:ext cx="8735325" cy="2000251"/>
          </a:xfrm>
        </p:spPr>
        <p:txBody>
          <a:bodyPr rtlCol="0">
            <a:normAutofit/>
          </a:bodyPr>
          <a:lstStyle>
            <a:lvl1pPr algn="l" rtl="0">
              <a:defRPr sz="5400"/>
            </a:lvl1pPr>
          </a:lstStyle>
          <a:p>
            <a:pPr rtl="0"/>
            <a:r>
              <a:rPr lang="fr-FR"/>
              <a:t>Modifiez le style du titre</a:t>
            </a:r>
            <a:endParaRPr lang="fr-FR" dirty="0"/>
          </a:p>
        </p:txBody>
      </p:sp>
      <p:sp>
        <p:nvSpPr>
          <p:cNvPr id="3" name="Sous-titre 2"/>
          <p:cNvSpPr>
            <a:spLocks noGrp="1"/>
          </p:cNvSpPr>
          <p:nvPr>
            <p:ph type="subTitle" idx="1"/>
          </p:nvPr>
        </p:nvSpPr>
        <p:spPr>
          <a:xfrm>
            <a:off x="1625176" y="2616200"/>
            <a:ext cx="8735325" cy="1752600"/>
          </a:xfrm>
        </p:spPr>
        <p:txBody>
          <a:bodyPr rtlCol="0">
            <a:normAutofit/>
          </a:bodyPr>
          <a:lstStyle>
            <a:lvl1pPr marL="0" indent="0" algn="l" rtl="0">
              <a:spcBef>
                <a:spcPts val="0"/>
              </a:spcBef>
              <a:buNone/>
              <a:defRPr sz="2800" cap="all" spc="200" baseline="0">
                <a:solidFill>
                  <a:schemeClr val="accent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fr-FR"/>
              <a:t>Modifiez le style des sous-titres du masque</a:t>
            </a:r>
            <a:endParaRPr lang="fr-FR" dirty="0"/>
          </a:p>
        </p:txBody>
      </p:sp>
      <p:sp>
        <p:nvSpPr>
          <p:cNvPr id="22" name="Espace réservé de la date 21"/>
          <p:cNvSpPr>
            <a:spLocks noGrp="1"/>
          </p:cNvSpPr>
          <p:nvPr>
            <p:ph type="dt" sz="half" idx="10"/>
          </p:nvPr>
        </p:nvSpPr>
        <p:spPr/>
        <p:txBody>
          <a:bodyPr rtlCol="0"/>
          <a:lstStyle>
            <a:lvl1pPr>
              <a:defRPr/>
            </a:lvl1pPr>
          </a:lstStyle>
          <a:p>
            <a:fld id="{3E36D263-5C89-4D5D-8B05-0120FB33B4BA}" type="datetime1">
              <a:rPr lang="fr-FR" smtClean="0"/>
              <a:pPr/>
              <a:t>23/01/2024</a:t>
            </a:fld>
            <a:endParaRPr lang="fr-FR" dirty="0"/>
          </a:p>
        </p:txBody>
      </p:sp>
      <p:sp>
        <p:nvSpPr>
          <p:cNvPr id="23" name="Espace réservé du pied de page 22"/>
          <p:cNvSpPr>
            <a:spLocks noGrp="1"/>
          </p:cNvSpPr>
          <p:nvPr>
            <p:ph type="ftr" sz="quarter" idx="11"/>
          </p:nvPr>
        </p:nvSpPr>
        <p:spPr/>
        <p:txBody>
          <a:bodyPr rtlCol="0"/>
          <a:lstStyle/>
          <a:p>
            <a:pPr rtl="0"/>
            <a:endParaRPr lang="fr-FR" dirty="0"/>
          </a:p>
        </p:txBody>
      </p:sp>
      <p:sp>
        <p:nvSpPr>
          <p:cNvPr id="24" name="Espace réservé du numéro de diapositive 23"/>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texte vertical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8A1D2FCC-4233-4F14-8EDB-8DB44C2A50E0}" type="datetime1">
              <a:rPr lang="fr-FR" smtClean="0"/>
              <a:pPr/>
              <a:t>23/01/2024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6898" y="584200"/>
            <a:ext cx="2742486" cy="5588000"/>
          </a:xfrm>
        </p:spPr>
        <p:txBody>
          <a:bodyPr vert="eaVert" rtlCol="0"/>
          <a:lstStyle/>
          <a:p>
            <a:pPr rtl="0"/>
            <a:r>
              <a:rPr lang="fr-FR"/>
              <a:t>Modifiez le style du titre</a:t>
            </a:r>
            <a:endParaRPr lang="fr-FR" dirty="0"/>
          </a:p>
        </p:txBody>
      </p:sp>
      <p:sp>
        <p:nvSpPr>
          <p:cNvPr id="3" name="Espace réservé du texte vertical 2"/>
          <p:cNvSpPr>
            <a:spLocks noGrp="1"/>
          </p:cNvSpPr>
          <p:nvPr>
            <p:ph type="body" orient="vert" idx="1"/>
          </p:nvPr>
        </p:nvSpPr>
        <p:spPr>
          <a:xfrm>
            <a:off x="1218882" y="584200"/>
            <a:ext cx="7414869"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763F31CA-359D-41CC-AD54-062A6FB97288}" type="datetime1">
              <a:rPr lang="fr-FR" smtClean="0"/>
              <a:pPr/>
              <a:t>23/01/2024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lvl1pPr>
          </a:lstStyle>
          <a:p>
            <a:fld id="{E2899D0D-1C7F-4044-B286-354B51780DED}" type="datetime1">
              <a:rPr lang="fr-FR" smtClean="0"/>
              <a:pPr/>
              <a:t>23/01/2024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grpSp>
        <p:nvGrpSpPr>
          <p:cNvPr id="11" name="diagonales"/>
          <p:cNvGrpSpPr/>
          <p:nvPr/>
        </p:nvGrpSpPr>
        <p:grpSpPr>
          <a:xfrm>
            <a:off x="7516443" y="4145281"/>
            <a:ext cx="4686117" cy="2731407"/>
            <a:chOff x="5638800" y="3108960"/>
            <a:chExt cx="3515503" cy="2048555"/>
          </a:xfrm>
        </p:grpSpPr>
        <p:cxnSp>
          <p:nvCxnSpPr>
            <p:cNvPr id="12" name="Connecteur droit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re 1"/>
          <p:cNvSpPr>
            <a:spLocks noGrp="1"/>
          </p:cNvSpPr>
          <p:nvPr>
            <p:ph type="title"/>
          </p:nvPr>
        </p:nvSpPr>
        <p:spPr>
          <a:xfrm>
            <a:off x="1625177" y="2209801"/>
            <a:ext cx="8938472" cy="2764335"/>
          </a:xfrm>
        </p:spPr>
        <p:txBody>
          <a:bodyPr rtlCol="0" anchor="b">
            <a:normAutofit/>
          </a:bodyPr>
          <a:lstStyle>
            <a:lvl1pPr algn="l" rtl="0">
              <a:defRPr sz="5400" b="0" cap="none" baseline="0"/>
            </a:lvl1pPr>
          </a:lstStyle>
          <a:p>
            <a:pPr rtl="0"/>
            <a:r>
              <a:rPr lang="fr-FR"/>
              <a:t>Modifiez le style du titre</a:t>
            </a:r>
            <a:endParaRPr lang="fr-FR" dirty="0"/>
          </a:p>
        </p:txBody>
      </p:sp>
      <p:sp>
        <p:nvSpPr>
          <p:cNvPr id="3" name="Espace réservé du texte 2"/>
          <p:cNvSpPr>
            <a:spLocks noGrp="1"/>
          </p:cNvSpPr>
          <p:nvPr>
            <p:ph type="body" idx="1"/>
          </p:nvPr>
        </p:nvSpPr>
        <p:spPr>
          <a:xfrm>
            <a:off x="1625176" y="4951266"/>
            <a:ext cx="7069519"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fr-FR"/>
              <a:t>Cliquez pour modifier les styles du texte du masque</a:t>
            </a:r>
          </a:p>
        </p:txBody>
      </p:sp>
      <p:sp>
        <p:nvSpPr>
          <p:cNvPr id="4" name="Espace réservé de la date 3"/>
          <p:cNvSpPr>
            <a:spLocks noGrp="1"/>
          </p:cNvSpPr>
          <p:nvPr>
            <p:ph type="dt" sz="half" idx="10"/>
          </p:nvPr>
        </p:nvSpPr>
        <p:spPr/>
        <p:txBody>
          <a:bodyPr rtlCol="0"/>
          <a:lstStyle>
            <a:lvl1pPr>
              <a:defRPr/>
            </a:lvl1pPr>
          </a:lstStyle>
          <a:p>
            <a:fld id="{BEFD5C92-4BB1-4FBC-932D-AE246A545D97}" type="datetime1">
              <a:rPr lang="fr-FR" smtClean="0"/>
              <a:pPr/>
              <a:t>23/01/2024</a:t>
            </a:fld>
            <a:endParaRPr lang="fr-FR" dirty="0"/>
          </a:p>
        </p:txBody>
      </p:sp>
      <p:sp>
        <p:nvSpPr>
          <p:cNvPr id="5" name="Espace réservé du pied de page 4"/>
          <p:cNvSpPr>
            <a:spLocks noGrp="1"/>
          </p:cNvSpPr>
          <p:nvPr>
            <p:ph type="ftr" sz="quarter" idx="11"/>
          </p:nvPr>
        </p:nvSpPr>
        <p:spPr/>
        <p:txBody>
          <a:bodyPr rtlCol="0"/>
          <a:lstStyle/>
          <a:p>
            <a:pPr rtl="0"/>
            <a:endParaRPr lang="fr-FR" dirty="0"/>
          </a:p>
        </p:txBody>
      </p:sp>
      <p:sp>
        <p:nvSpPr>
          <p:cNvPr id="6" name="Espace réservé du numéro de diapositive 5"/>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sz="half" idx="1"/>
          </p:nvPr>
        </p:nvSpPr>
        <p:spPr>
          <a:xfrm>
            <a:off x="1218883"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u contenu 3"/>
          <p:cNvSpPr>
            <a:spLocks noGrp="1"/>
          </p:cNvSpPr>
          <p:nvPr>
            <p:ph sz="half" idx="2"/>
          </p:nvPr>
        </p:nvSpPr>
        <p:spPr>
          <a:xfrm>
            <a:off x="6500707" y="1706880"/>
            <a:ext cx="5078677"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e la date 4"/>
          <p:cNvSpPr>
            <a:spLocks noGrp="1"/>
          </p:cNvSpPr>
          <p:nvPr>
            <p:ph type="dt" sz="half" idx="10"/>
          </p:nvPr>
        </p:nvSpPr>
        <p:spPr/>
        <p:txBody>
          <a:bodyPr rtlCol="0"/>
          <a:lstStyle>
            <a:lvl1pPr>
              <a:defRPr/>
            </a:lvl1pPr>
          </a:lstStyle>
          <a:p>
            <a:fld id="{6B22FCC3-3DC7-4160-A3CE-82200479EFA7}" type="datetime1">
              <a:rPr lang="fr-FR" smtClean="0"/>
              <a:pPr/>
              <a:t>23/01/2024</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lgn="l" rtl="0">
              <a:defRPr/>
            </a:lvl1pPr>
          </a:lstStyle>
          <a:p>
            <a:pPr rtl="0"/>
            <a:r>
              <a:rPr lang="fr-FR"/>
              <a:t>Modifiez le style du titre</a:t>
            </a:r>
            <a:endParaRPr lang="fr-FR" dirty="0"/>
          </a:p>
        </p:txBody>
      </p:sp>
      <p:sp>
        <p:nvSpPr>
          <p:cNvPr id="3" name="Espace réservé du texte 2"/>
          <p:cNvSpPr>
            <a:spLocks noGrp="1"/>
          </p:cNvSpPr>
          <p:nvPr>
            <p:ph type="body" idx="1"/>
          </p:nvPr>
        </p:nvSpPr>
        <p:spPr>
          <a:xfrm>
            <a:off x="1218883"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fr-FR"/>
              <a:t>Cliquez pour modifier les styles du texte du masque</a:t>
            </a:r>
          </a:p>
        </p:txBody>
      </p:sp>
      <p:sp>
        <p:nvSpPr>
          <p:cNvPr id="4" name="Espace réservé du contenu 3"/>
          <p:cNvSpPr>
            <a:spLocks noGrp="1"/>
          </p:cNvSpPr>
          <p:nvPr>
            <p:ph sz="half" idx="2"/>
          </p:nvPr>
        </p:nvSpPr>
        <p:spPr>
          <a:xfrm>
            <a:off x="1218883"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u texte 4"/>
          <p:cNvSpPr>
            <a:spLocks noGrp="1"/>
          </p:cNvSpPr>
          <p:nvPr>
            <p:ph type="body" sz="quarter" idx="3"/>
          </p:nvPr>
        </p:nvSpPr>
        <p:spPr>
          <a:xfrm>
            <a:off x="6496644" y="1701800"/>
            <a:ext cx="5082740"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fr-FR"/>
              <a:t>Cliquez pour modifier les styles du texte du masque</a:t>
            </a:r>
          </a:p>
        </p:txBody>
      </p:sp>
      <p:sp>
        <p:nvSpPr>
          <p:cNvPr id="6" name="Espace réservé du contenu 5"/>
          <p:cNvSpPr>
            <a:spLocks noGrp="1"/>
          </p:cNvSpPr>
          <p:nvPr>
            <p:ph sz="quarter" idx="4"/>
          </p:nvPr>
        </p:nvSpPr>
        <p:spPr>
          <a:xfrm>
            <a:off x="6500707" y="2717800"/>
            <a:ext cx="5078677"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7" name="Espace réservé de la date 6"/>
          <p:cNvSpPr>
            <a:spLocks noGrp="1"/>
          </p:cNvSpPr>
          <p:nvPr>
            <p:ph type="dt" sz="half" idx="10"/>
          </p:nvPr>
        </p:nvSpPr>
        <p:spPr/>
        <p:txBody>
          <a:bodyPr rtlCol="0"/>
          <a:lstStyle>
            <a:lvl1pPr>
              <a:defRPr/>
            </a:lvl1pPr>
          </a:lstStyle>
          <a:p>
            <a:fld id="{17AB33AB-93D8-496F-A7A3-D08F359C34C7}" type="datetime1">
              <a:rPr lang="fr-FR" smtClean="0"/>
              <a:pPr/>
              <a:t>23/01/2024</a:t>
            </a:fld>
            <a:endParaRPr lang="fr-FR" dirty="0"/>
          </a:p>
        </p:txBody>
      </p:sp>
      <p:sp>
        <p:nvSpPr>
          <p:cNvPr id="8" name="Espace réservé du pied de page 7"/>
          <p:cNvSpPr>
            <a:spLocks noGrp="1"/>
          </p:cNvSpPr>
          <p:nvPr>
            <p:ph type="ftr" sz="quarter" idx="11"/>
          </p:nvPr>
        </p:nvSpPr>
        <p:spPr/>
        <p:txBody>
          <a:bodyPr rtlCol="0"/>
          <a:lstStyle/>
          <a:p>
            <a:pPr rtl="0"/>
            <a:endParaRPr lang="fr-FR" dirty="0"/>
          </a:p>
        </p:txBody>
      </p:sp>
      <p:sp>
        <p:nvSpPr>
          <p:cNvPr id="9" name="Espace réservé du numéro de diapositive 8"/>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e la date 2"/>
          <p:cNvSpPr>
            <a:spLocks noGrp="1"/>
          </p:cNvSpPr>
          <p:nvPr>
            <p:ph type="dt" sz="half" idx="10"/>
          </p:nvPr>
        </p:nvSpPr>
        <p:spPr/>
        <p:txBody>
          <a:bodyPr rtlCol="0"/>
          <a:lstStyle>
            <a:lvl1pPr>
              <a:defRPr/>
            </a:lvl1pPr>
          </a:lstStyle>
          <a:p>
            <a:fld id="{5B80ABE1-D260-4843-B80F-7D5268AEEE07}" type="datetime1">
              <a:rPr lang="fr-FR" smtClean="0"/>
              <a:pPr/>
              <a:t>23/01/2024</a:t>
            </a:fld>
            <a:endParaRPr lang="fr-FR" dirty="0"/>
          </a:p>
        </p:txBody>
      </p:sp>
      <p:sp>
        <p:nvSpPr>
          <p:cNvPr id="4" name="Espace réservé du pied de page 3"/>
          <p:cNvSpPr>
            <a:spLocks noGrp="1"/>
          </p:cNvSpPr>
          <p:nvPr>
            <p:ph type="ftr" sz="quarter" idx="11"/>
          </p:nvPr>
        </p:nvSpPr>
        <p:spPr/>
        <p:txBody>
          <a:bodyPr rtlCol="0"/>
          <a:lstStyle/>
          <a:p>
            <a:pPr rtl="0"/>
            <a:endParaRPr lang="fr-FR" dirty="0"/>
          </a:p>
        </p:txBody>
      </p:sp>
      <p:sp>
        <p:nvSpPr>
          <p:cNvPr id="5" name="Espace réservé du numéro de diapositive 4"/>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lvl1pPr>
              <a:defRPr/>
            </a:lvl1pPr>
          </a:lstStyle>
          <a:p>
            <a:fld id="{88B7253B-1B29-4A13-B3F4-5ABF9F84795C}" type="datetime1">
              <a:rPr lang="fr-FR" smtClean="0"/>
              <a:pPr/>
              <a:t>23/01/2024</a:t>
            </a:fld>
            <a:endParaRPr lang="fr-FR" dirty="0"/>
          </a:p>
        </p:txBody>
      </p:sp>
      <p:sp>
        <p:nvSpPr>
          <p:cNvPr id="3" name="Espace réservé du pied de page 2"/>
          <p:cNvSpPr>
            <a:spLocks noGrp="1"/>
          </p:cNvSpPr>
          <p:nvPr>
            <p:ph type="ftr" sz="quarter" idx="11"/>
          </p:nvPr>
        </p:nvSpPr>
        <p:spPr/>
        <p:txBody>
          <a:bodyPr rtlCol="0"/>
          <a:lstStyle/>
          <a:p>
            <a:pPr rtl="0"/>
            <a:endParaRPr lang="fr-FR" dirty="0"/>
          </a:p>
        </p:txBody>
      </p:sp>
      <p:sp>
        <p:nvSpPr>
          <p:cNvPr id="4" name="Espace réservé du numéro de diapositive 3"/>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fr-FR"/>
              <a:t>Modifiez le style du titre</a:t>
            </a:r>
            <a:endParaRPr lang="fr-FR" dirty="0"/>
          </a:p>
        </p:txBody>
      </p:sp>
      <p:sp>
        <p:nvSpPr>
          <p:cNvPr id="4" name="Espace réservé du texte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fr-FR"/>
              <a:t>Cliquez pour modifier les styles du texte du masque</a:t>
            </a:r>
          </a:p>
        </p:txBody>
      </p:sp>
      <p:sp>
        <p:nvSpPr>
          <p:cNvPr id="3" name="Espace réservé du contenu 2"/>
          <p:cNvSpPr>
            <a:spLocks noGrp="1"/>
          </p:cNvSpPr>
          <p:nvPr>
            <p:ph idx="1"/>
          </p:nvPr>
        </p:nvSpPr>
        <p:spPr>
          <a:xfrm>
            <a:off x="5484971" y="584200"/>
            <a:ext cx="6094413"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e la date 4"/>
          <p:cNvSpPr>
            <a:spLocks noGrp="1"/>
          </p:cNvSpPr>
          <p:nvPr>
            <p:ph type="dt" sz="half" idx="10"/>
          </p:nvPr>
        </p:nvSpPr>
        <p:spPr/>
        <p:txBody>
          <a:bodyPr rtlCol="0"/>
          <a:lstStyle>
            <a:lvl1pPr>
              <a:defRPr/>
            </a:lvl1pPr>
          </a:lstStyle>
          <a:p>
            <a:fld id="{3FF95AA5-BF1E-4EB9-A1D5-0AB2DD60A2D9}" type="datetime1">
              <a:rPr lang="fr-FR" smtClean="0"/>
              <a:pPr/>
              <a:t>23/01/2024</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218882" y="1701800"/>
            <a:ext cx="4062942" cy="2438400"/>
          </a:xfrm>
        </p:spPr>
        <p:txBody>
          <a:bodyPr rtlCol="0" anchor="b">
            <a:normAutofit/>
          </a:bodyPr>
          <a:lstStyle>
            <a:lvl1pPr algn="l" rtl="0">
              <a:defRPr sz="2800" b="0" cap="all" spc="200" baseline="0">
                <a:solidFill>
                  <a:schemeClr val="accent1"/>
                </a:solidFill>
              </a:defRPr>
            </a:lvl1pPr>
          </a:lstStyle>
          <a:p>
            <a:pPr rtl="0"/>
            <a:r>
              <a:rPr lang="fr-FR"/>
              <a:t>Modifiez le style du titre</a:t>
            </a:r>
            <a:endParaRPr lang="fr-FR" dirty="0"/>
          </a:p>
        </p:txBody>
      </p:sp>
      <p:sp>
        <p:nvSpPr>
          <p:cNvPr id="4" name="Espace réservé du texte 3"/>
          <p:cNvSpPr>
            <a:spLocks noGrp="1"/>
          </p:cNvSpPr>
          <p:nvPr>
            <p:ph type="body" sz="half" idx="2"/>
          </p:nvPr>
        </p:nvSpPr>
        <p:spPr>
          <a:xfrm>
            <a:off x="1218882" y="4241800"/>
            <a:ext cx="4062942"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fr-FR"/>
              <a:t>Cliquez pour modifier les styles du texte du masque</a:t>
            </a:r>
          </a:p>
        </p:txBody>
      </p:sp>
      <p:sp>
        <p:nvSpPr>
          <p:cNvPr id="3" name="Espace réservé d’image 2" descr="Espace réservé vide pour ajouter une image. Cliquez sur l’espace réservé et sélectionnez l’image à ajouter."/>
          <p:cNvSpPr>
            <a:spLocks noGrp="1"/>
          </p:cNvSpPr>
          <p:nvPr>
            <p:ph type="pic" idx="1"/>
          </p:nvPr>
        </p:nvSpPr>
        <p:spPr>
          <a:xfrm>
            <a:off x="5484971" y="584200"/>
            <a:ext cx="6094413"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fr-FR"/>
              <a:t>Cliquez sur l'icône pour ajouter une image</a:t>
            </a:r>
            <a:endParaRPr lang="fr-FR" dirty="0"/>
          </a:p>
        </p:txBody>
      </p:sp>
      <p:sp>
        <p:nvSpPr>
          <p:cNvPr id="5" name="Espace réservé de la date 4"/>
          <p:cNvSpPr>
            <a:spLocks noGrp="1"/>
          </p:cNvSpPr>
          <p:nvPr>
            <p:ph type="dt" sz="half" idx="10"/>
          </p:nvPr>
        </p:nvSpPr>
        <p:spPr/>
        <p:txBody>
          <a:bodyPr rtlCol="0"/>
          <a:lstStyle>
            <a:lvl1pPr>
              <a:defRPr/>
            </a:lvl1pPr>
          </a:lstStyle>
          <a:p>
            <a:fld id="{6F7BC923-82FA-41E3-BF4E-E946B22CD3AC}" type="datetime1">
              <a:rPr lang="fr-FR" smtClean="0"/>
              <a:pPr/>
              <a:t>23/01/2024</a:t>
            </a:fld>
            <a:endParaRPr lang="fr-FR" dirty="0"/>
          </a:p>
        </p:txBody>
      </p:sp>
      <p:sp>
        <p:nvSpPr>
          <p:cNvPr id="6" name="Espace réservé du pied de page 5"/>
          <p:cNvSpPr>
            <a:spLocks noGrp="1"/>
          </p:cNvSpPr>
          <p:nvPr>
            <p:ph type="ftr" sz="quarter" idx="11"/>
          </p:nvPr>
        </p:nvSpPr>
        <p:spPr/>
        <p:txBody>
          <a:bodyPr rtlCol="0"/>
          <a:lstStyle/>
          <a:p>
            <a:pPr rtl="0"/>
            <a:endParaRPr lang="fr-FR" dirty="0"/>
          </a:p>
        </p:txBody>
      </p:sp>
      <p:sp>
        <p:nvSpPr>
          <p:cNvPr id="7" name="Espace réservé du numéro de diapositive 6"/>
          <p:cNvSpPr>
            <a:spLocks noGrp="1"/>
          </p:cNvSpPr>
          <p:nvPr>
            <p:ph type="sldNum" sz="quarter" idx="12"/>
          </p:nvPr>
        </p:nvSpPr>
        <p:spPr/>
        <p:txBody>
          <a:bodyPr rtlCol="0"/>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ignes de gauche"/>
          <p:cNvGrpSpPr/>
          <p:nvPr/>
        </p:nvGrpSpPr>
        <p:grpSpPr>
          <a:xfrm>
            <a:off x="-15870" y="-3174"/>
            <a:ext cx="819993" cy="5229225"/>
            <a:chOff x="-11906" y="-2381"/>
            <a:chExt cx="615155" cy="3921919"/>
          </a:xfrm>
        </p:grpSpPr>
        <p:sp>
          <p:nvSpPr>
            <p:cNvPr id="10" name="Forme libre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1" name="Forme libre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4" name="Forme libre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sp>
        <p:nvSpPr>
          <p:cNvPr id="2" name="Espace réservé du titre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pPr rtl="0"/>
            <a:r>
              <a:rPr lang="fr-FR" dirty="0"/>
              <a:t>Modifiez le style du titre</a:t>
            </a:r>
          </a:p>
        </p:txBody>
      </p:sp>
      <p:sp>
        <p:nvSpPr>
          <p:cNvPr id="3" name="Espace réservé du texte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4" name="Espace réservé de la date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fld id="{64A97F8E-A89E-4ECD-B8CE-87968877804C}" type="datetime1">
              <a:rPr lang="fr-FR" smtClean="0"/>
              <a:pPr/>
              <a:t>23/01/2024</a:t>
            </a:fld>
            <a:endParaRPr lang="fr-FR" dirty="0"/>
          </a:p>
        </p:txBody>
      </p:sp>
      <p:sp>
        <p:nvSpPr>
          <p:cNvPr id="5" name="Espace réservé du pied de page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rtl="0">
              <a:defRPr sz="1200">
                <a:solidFill>
                  <a:schemeClr val="tx1">
                    <a:tint val="75000"/>
                  </a:schemeClr>
                </a:solidFill>
              </a:defRPr>
            </a:lvl1pPr>
          </a:lstStyle>
          <a:p>
            <a:pPr rtl="0"/>
            <a:endParaRPr lang="fr-FR" dirty="0"/>
          </a:p>
        </p:txBody>
      </p:sp>
      <p:sp>
        <p:nvSpPr>
          <p:cNvPr id="6" name="Espace réservé du numéro de diapositive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l" rtl="0">
              <a:defRPr sz="1200">
                <a:solidFill>
                  <a:schemeClr val="tx1">
                    <a:tint val="75000"/>
                  </a:schemeClr>
                </a:solidFill>
              </a:defRPr>
            </a:lvl1pPr>
          </a:lstStyle>
          <a:p>
            <a:pPr algn="r"/>
            <a:fld id="{C014DD1E-5D91-48A3-AD6D-45FBA980D106}" type="slidenum">
              <a:rPr lang="fr-FR" smtClean="0"/>
              <a:pPr algn="r"/>
              <a:t>‹N°›</a:t>
            </a:fld>
            <a:endParaRPr lang="fr-F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5.jp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www.malekal.com/16-commandes-cmd-utiles-que-vous-devez-connaitre/"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www.it-connect.fr/15-commandes-indispensables-pour-debuter-avec-powershel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485900" y="244943"/>
            <a:ext cx="8735325" cy="3784600"/>
          </a:xfrm>
        </p:spPr>
        <p:txBody>
          <a:bodyPr rtlCol="0">
            <a:normAutofit/>
          </a:bodyPr>
          <a:lstStyle/>
          <a:p>
            <a:pPr rtl="0"/>
            <a:r>
              <a:rPr lang="fr-FR" dirty="0"/>
              <a:t>Formation </a:t>
            </a:r>
            <a:br>
              <a:rPr lang="fr-FR" dirty="0"/>
            </a:br>
            <a:br>
              <a:rPr lang="fr-FR" dirty="0"/>
            </a:br>
            <a:r>
              <a:rPr lang="fr-FR" dirty="0"/>
              <a:t>Installation et configuration d’un PC</a:t>
            </a:r>
          </a:p>
        </p:txBody>
      </p:sp>
      <p:pic>
        <p:nvPicPr>
          <p:cNvPr id="3" name="Image 2">
            <a:extLst>
              <a:ext uri="{FF2B5EF4-FFF2-40B4-BE49-F238E27FC236}">
                <a16:creationId xmlns:a16="http://schemas.microsoft.com/office/drawing/2014/main" id="{1F8FA546-D6EC-60B3-4A51-FE3F846218AB}"/>
              </a:ext>
            </a:extLst>
          </p:cNvPr>
          <p:cNvPicPr>
            <a:picLocks noChangeAspect="1"/>
          </p:cNvPicPr>
          <p:nvPr/>
        </p:nvPicPr>
        <p:blipFill>
          <a:blip r:embed="rId3"/>
          <a:stretch>
            <a:fillRect/>
          </a:stretch>
        </p:blipFill>
        <p:spPr>
          <a:xfrm>
            <a:off x="6742484" y="5229200"/>
            <a:ext cx="4984229" cy="1383857"/>
          </a:xfrm>
          <a:prstGeom prst="rect">
            <a:avLst/>
          </a:prstGeom>
        </p:spPr>
      </p:pic>
      <p:sp>
        <p:nvSpPr>
          <p:cNvPr id="4" name="ZoneTexte 3">
            <a:extLst>
              <a:ext uri="{FF2B5EF4-FFF2-40B4-BE49-F238E27FC236}">
                <a16:creationId xmlns:a16="http://schemas.microsoft.com/office/drawing/2014/main" id="{13F1315F-6C5B-097B-1CB4-9E821A5DE4AC}"/>
              </a:ext>
            </a:extLst>
          </p:cNvPr>
          <p:cNvSpPr txBox="1"/>
          <p:nvPr/>
        </p:nvSpPr>
        <p:spPr>
          <a:xfrm>
            <a:off x="1629916" y="4297273"/>
            <a:ext cx="6629476" cy="954107"/>
          </a:xfrm>
          <a:prstGeom prst="rect">
            <a:avLst/>
          </a:prstGeom>
          <a:noFill/>
        </p:spPr>
        <p:txBody>
          <a:bodyPr wrap="square" rtlCol="0">
            <a:spAutoFit/>
          </a:bodyPr>
          <a:lstStyle/>
          <a:p>
            <a:r>
              <a:rPr lang="fr-FR" sz="2800" dirty="0"/>
              <a:t>Présenter par ULMER Jordan Administrateur Système chez BT-Formation</a:t>
            </a:r>
          </a:p>
        </p:txBody>
      </p:sp>
    </p:spTree>
    <p:extLst>
      <p:ext uri="{BB962C8B-B14F-4D97-AF65-F5344CB8AC3E}">
        <p14:creationId xmlns:p14="http://schemas.microsoft.com/office/powerpoint/2010/main" val="1332291891"/>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Les supports de stockage</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568260488"/>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Support physique</a:t>
            </a:r>
          </a:p>
        </p:txBody>
      </p:sp>
      <p:sp>
        <p:nvSpPr>
          <p:cNvPr id="8" name="Espace réservé du texte 7"/>
          <p:cNvSpPr>
            <a:spLocks noGrp="1"/>
          </p:cNvSpPr>
          <p:nvPr>
            <p:ph type="body" idx="1"/>
          </p:nvPr>
        </p:nvSpPr>
        <p:spPr>
          <a:xfrm>
            <a:off x="909836" y="1193800"/>
            <a:ext cx="5082740" cy="914400"/>
          </a:xfrm>
        </p:spPr>
        <p:txBody>
          <a:bodyPr rtlCol="0"/>
          <a:lstStyle/>
          <a:p>
            <a:pPr rtl="0"/>
            <a:r>
              <a:rPr lang="fr-FR" dirty="0"/>
              <a:t>CD</a:t>
            </a:r>
          </a:p>
        </p:txBody>
      </p:sp>
      <p:pic>
        <p:nvPicPr>
          <p:cNvPr id="2" name="Espace réservé du contenu 1">
            <a:extLst>
              <a:ext uri="{FF2B5EF4-FFF2-40B4-BE49-F238E27FC236}">
                <a16:creationId xmlns:a16="http://schemas.microsoft.com/office/drawing/2014/main" id="{B9ABE8E7-FD3E-38B3-2289-23F1A8F52A72}"/>
              </a:ext>
            </a:extLst>
          </p:cNvPr>
          <p:cNvPicPr>
            <a:picLocks noGrp="1" noChangeAspect="1"/>
          </p:cNvPicPr>
          <p:nvPr>
            <p:ph sz="half" idx="2"/>
          </p:nvPr>
        </p:nvPicPr>
        <p:blipFill>
          <a:blip r:embed="rId3"/>
          <a:stretch>
            <a:fillRect/>
          </a:stretch>
        </p:blipFill>
        <p:spPr>
          <a:xfrm>
            <a:off x="1053852" y="2136459"/>
            <a:ext cx="3577372" cy="3454400"/>
          </a:xfrm>
          <a:prstGeom prst="rect">
            <a:avLst/>
          </a:prstGeom>
        </p:spPr>
      </p:pic>
      <p:sp>
        <p:nvSpPr>
          <p:cNvPr id="9" name="Espace réservé du texte 8"/>
          <p:cNvSpPr>
            <a:spLocks noGrp="1"/>
          </p:cNvSpPr>
          <p:nvPr>
            <p:ph type="body" sz="quarter" idx="3"/>
          </p:nvPr>
        </p:nvSpPr>
        <p:spPr>
          <a:xfrm>
            <a:off x="6498649" y="1041400"/>
            <a:ext cx="5082740" cy="914400"/>
          </a:xfrm>
        </p:spPr>
        <p:txBody>
          <a:bodyPr rtlCol="0"/>
          <a:lstStyle/>
          <a:p>
            <a:pPr rtl="0"/>
            <a:r>
              <a:rPr lang="fr-FR" dirty="0"/>
              <a:t>DVD</a:t>
            </a:r>
          </a:p>
        </p:txBody>
      </p:sp>
      <p:pic>
        <p:nvPicPr>
          <p:cNvPr id="4" name="Espace réservé du contenu 3" descr="Une image contenant Appareils électroniques, disque compact, Appareil de stockage de données, cercle&#10;&#10;Description générée automatiquement">
            <a:extLst>
              <a:ext uri="{FF2B5EF4-FFF2-40B4-BE49-F238E27FC236}">
                <a16:creationId xmlns:a16="http://schemas.microsoft.com/office/drawing/2014/main" id="{A038F77C-FDFE-B317-C317-29CE845693EF}"/>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6204356" y="1955800"/>
            <a:ext cx="3454400" cy="3454400"/>
          </a:xfrm>
        </p:spPr>
      </p:pic>
    </p:spTree>
    <p:extLst>
      <p:ext uri="{BB962C8B-B14F-4D97-AF65-F5344CB8AC3E}">
        <p14:creationId xmlns:p14="http://schemas.microsoft.com/office/powerpoint/2010/main" val="274651453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Support physique</a:t>
            </a:r>
          </a:p>
        </p:txBody>
      </p:sp>
      <p:sp>
        <p:nvSpPr>
          <p:cNvPr id="8" name="Espace réservé du texte 7"/>
          <p:cNvSpPr>
            <a:spLocks noGrp="1"/>
          </p:cNvSpPr>
          <p:nvPr>
            <p:ph type="body" idx="1"/>
          </p:nvPr>
        </p:nvSpPr>
        <p:spPr>
          <a:xfrm>
            <a:off x="889053" y="1124744"/>
            <a:ext cx="5082740" cy="914400"/>
          </a:xfrm>
        </p:spPr>
        <p:txBody>
          <a:bodyPr rtlCol="0"/>
          <a:lstStyle/>
          <a:p>
            <a:pPr rtl="0"/>
            <a:r>
              <a:rPr lang="fr-FR" dirty="0"/>
              <a:t>Disque dur</a:t>
            </a:r>
          </a:p>
        </p:txBody>
      </p:sp>
      <p:sp>
        <p:nvSpPr>
          <p:cNvPr id="9" name="Espace réservé du texte 8"/>
          <p:cNvSpPr>
            <a:spLocks noGrp="1"/>
          </p:cNvSpPr>
          <p:nvPr>
            <p:ph type="body" sz="quarter" idx="3"/>
          </p:nvPr>
        </p:nvSpPr>
        <p:spPr>
          <a:xfrm>
            <a:off x="6399133" y="1124744"/>
            <a:ext cx="5082740" cy="914400"/>
          </a:xfrm>
        </p:spPr>
        <p:txBody>
          <a:bodyPr rtlCol="0"/>
          <a:lstStyle/>
          <a:p>
            <a:pPr rtl="0"/>
            <a:r>
              <a:rPr lang="fr-FR" dirty="0" err="1"/>
              <a:t>ssd</a:t>
            </a:r>
            <a:endParaRPr lang="fr-FR" dirty="0"/>
          </a:p>
        </p:txBody>
      </p:sp>
      <p:pic>
        <p:nvPicPr>
          <p:cNvPr id="6" name="Image 5">
            <a:extLst>
              <a:ext uri="{FF2B5EF4-FFF2-40B4-BE49-F238E27FC236}">
                <a16:creationId xmlns:a16="http://schemas.microsoft.com/office/drawing/2014/main" id="{B6F753BF-B376-92CA-08C3-B50D2211748A}"/>
              </a:ext>
            </a:extLst>
          </p:cNvPr>
          <p:cNvPicPr>
            <a:picLocks noChangeAspect="1"/>
          </p:cNvPicPr>
          <p:nvPr/>
        </p:nvPicPr>
        <p:blipFill>
          <a:blip r:embed="rId3"/>
          <a:stretch>
            <a:fillRect/>
          </a:stretch>
        </p:blipFill>
        <p:spPr>
          <a:xfrm>
            <a:off x="981844" y="2132856"/>
            <a:ext cx="3968749" cy="3968749"/>
          </a:xfrm>
          <a:prstGeom prst="rect">
            <a:avLst/>
          </a:prstGeom>
        </p:spPr>
      </p:pic>
      <p:pic>
        <p:nvPicPr>
          <p:cNvPr id="10" name="Image 9">
            <a:extLst>
              <a:ext uri="{FF2B5EF4-FFF2-40B4-BE49-F238E27FC236}">
                <a16:creationId xmlns:a16="http://schemas.microsoft.com/office/drawing/2014/main" id="{7E2034FA-CB51-0E3C-42AF-A33C1E99D8CE}"/>
              </a:ext>
            </a:extLst>
          </p:cNvPr>
          <p:cNvPicPr>
            <a:picLocks noChangeAspect="1"/>
          </p:cNvPicPr>
          <p:nvPr/>
        </p:nvPicPr>
        <p:blipFill>
          <a:blip r:embed="rId4"/>
          <a:stretch>
            <a:fillRect/>
          </a:stretch>
        </p:blipFill>
        <p:spPr>
          <a:xfrm>
            <a:off x="5734372" y="2156941"/>
            <a:ext cx="5772983" cy="3944663"/>
          </a:xfrm>
          <a:prstGeom prst="rect">
            <a:avLst/>
          </a:prstGeom>
        </p:spPr>
      </p:pic>
    </p:spTree>
    <p:extLst>
      <p:ext uri="{BB962C8B-B14F-4D97-AF65-F5344CB8AC3E}">
        <p14:creationId xmlns:p14="http://schemas.microsoft.com/office/powerpoint/2010/main" val="23510668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Stockage dans le cloud</a:t>
            </a:r>
          </a:p>
        </p:txBody>
      </p:sp>
      <p:pic>
        <p:nvPicPr>
          <p:cNvPr id="6" name="Image 5">
            <a:extLst>
              <a:ext uri="{FF2B5EF4-FFF2-40B4-BE49-F238E27FC236}">
                <a16:creationId xmlns:a16="http://schemas.microsoft.com/office/drawing/2014/main" id="{13625B47-C249-B520-4E97-76AF2177177C}"/>
              </a:ext>
            </a:extLst>
          </p:cNvPr>
          <p:cNvPicPr>
            <a:picLocks noChangeAspect="1"/>
          </p:cNvPicPr>
          <p:nvPr/>
        </p:nvPicPr>
        <p:blipFill>
          <a:blip r:embed="rId3"/>
          <a:stretch>
            <a:fillRect/>
          </a:stretch>
        </p:blipFill>
        <p:spPr>
          <a:xfrm>
            <a:off x="232372" y="1625828"/>
            <a:ext cx="11724079" cy="4954563"/>
          </a:xfrm>
          <a:prstGeom prst="rect">
            <a:avLst/>
          </a:prstGeom>
        </p:spPr>
      </p:pic>
    </p:spTree>
    <p:extLst>
      <p:ext uri="{BB962C8B-B14F-4D97-AF65-F5344CB8AC3E}">
        <p14:creationId xmlns:p14="http://schemas.microsoft.com/office/powerpoint/2010/main" val="568076991"/>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Stockage dans le réseau</a:t>
            </a:r>
          </a:p>
        </p:txBody>
      </p:sp>
      <p:pic>
        <p:nvPicPr>
          <p:cNvPr id="9" name="Image 8">
            <a:extLst>
              <a:ext uri="{FF2B5EF4-FFF2-40B4-BE49-F238E27FC236}">
                <a16:creationId xmlns:a16="http://schemas.microsoft.com/office/drawing/2014/main" id="{B91EE820-9ED3-B2EA-8262-1DA8897CCE20}"/>
              </a:ext>
            </a:extLst>
          </p:cNvPr>
          <p:cNvPicPr>
            <a:picLocks noChangeAspect="1"/>
          </p:cNvPicPr>
          <p:nvPr/>
        </p:nvPicPr>
        <p:blipFill>
          <a:blip r:embed="rId3"/>
          <a:stretch>
            <a:fillRect/>
          </a:stretch>
        </p:blipFill>
        <p:spPr>
          <a:xfrm>
            <a:off x="1629916" y="1905000"/>
            <a:ext cx="7630552" cy="4188296"/>
          </a:xfrm>
          <a:prstGeom prst="rect">
            <a:avLst/>
          </a:prstGeom>
        </p:spPr>
      </p:pic>
    </p:spTree>
    <p:extLst>
      <p:ext uri="{BB962C8B-B14F-4D97-AF65-F5344CB8AC3E}">
        <p14:creationId xmlns:p14="http://schemas.microsoft.com/office/powerpoint/2010/main" val="1658400210"/>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Les périphériques d’entrée et de sortie</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3707385729"/>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L’écran </a:t>
            </a:r>
          </a:p>
        </p:txBody>
      </p:sp>
      <p:sp>
        <p:nvSpPr>
          <p:cNvPr id="8" name="Espace réservé du texte 7"/>
          <p:cNvSpPr>
            <a:spLocks noGrp="1"/>
          </p:cNvSpPr>
          <p:nvPr>
            <p:ph type="body" idx="1"/>
          </p:nvPr>
        </p:nvSpPr>
        <p:spPr/>
        <p:txBody>
          <a:bodyPr rtlCol="0"/>
          <a:lstStyle/>
          <a:p>
            <a:pPr rtl="0"/>
            <a:endParaRPr lang="fr-FR" dirty="0"/>
          </a:p>
        </p:txBody>
      </p:sp>
      <p:pic>
        <p:nvPicPr>
          <p:cNvPr id="4" name="Espace réservé du contenu 3" descr="Une image contenant texte, affichage, Appareil de présentation, écran d’ordinateur&#10;&#10;Description générée automatiquement">
            <a:extLst>
              <a:ext uri="{FF2B5EF4-FFF2-40B4-BE49-F238E27FC236}">
                <a16:creationId xmlns:a16="http://schemas.microsoft.com/office/drawing/2014/main" id="{9BB2EC9A-A82A-42F0-7795-3222191646F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17748" y="1651496"/>
            <a:ext cx="4506147" cy="4506147"/>
          </a:xfrm>
        </p:spPr>
      </p:pic>
      <p:sp>
        <p:nvSpPr>
          <p:cNvPr id="9" name="Espace réservé du texte 8"/>
          <p:cNvSpPr>
            <a:spLocks noGrp="1"/>
          </p:cNvSpPr>
          <p:nvPr>
            <p:ph type="body" sz="quarter" idx="3"/>
          </p:nvPr>
        </p:nvSpPr>
        <p:spPr/>
        <p:txBody>
          <a:bodyPr rtlCol="0"/>
          <a:lstStyle/>
          <a:p>
            <a:pPr rtl="0"/>
            <a:endParaRPr lang="fr-FR" dirty="0"/>
          </a:p>
        </p:txBody>
      </p:sp>
      <p:sp>
        <p:nvSpPr>
          <p:cNvPr id="11" name="Espace réservé du contenu 10"/>
          <p:cNvSpPr>
            <a:spLocks noGrp="1"/>
          </p:cNvSpPr>
          <p:nvPr>
            <p:ph sz="quarter" idx="4"/>
          </p:nvPr>
        </p:nvSpPr>
        <p:spPr/>
        <p:txBody>
          <a:bodyPr rtlCol="0"/>
          <a:lstStyle/>
          <a:p>
            <a:pPr rtl="0"/>
            <a:endParaRPr lang="fr-FR" dirty="0"/>
          </a:p>
        </p:txBody>
      </p:sp>
      <p:pic>
        <p:nvPicPr>
          <p:cNvPr id="2" name="Image 1">
            <a:extLst>
              <a:ext uri="{FF2B5EF4-FFF2-40B4-BE49-F238E27FC236}">
                <a16:creationId xmlns:a16="http://schemas.microsoft.com/office/drawing/2014/main" id="{2F2D9167-1DDF-E329-44EF-DDCFDF73E53F}"/>
              </a:ext>
            </a:extLst>
          </p:cNvPr>
          <p:cNvPicPr>
            <a:picLocks noChangeAspect="1"/>
          </p:cNvPicPr>
          <p:nvPr/>
        </p:nvPicPr>
        <p:blipFill>
          <a:blip r:embed="rId4"/>
          <a:stretch>
            <a:fillRect/>
          </a:stretch>
        </p:blipFill>
        <p:spPr>
          <a:xfrm>
            <a:off x="5158308" y="1772816"/>
            <a:ext cx="6820488" cy="3836524"/>
          </a:xfrm>
          <a:prstGeom prst="rect">
            <a:avLst/>
          </a:prstGeom>
        </p:spPr>
      </p:pic>
    </p:spTree>
    <p:extLst>
      <p:ext uri="{BB962C8B-B14F-4D97-AF65-F5344CB8AC3E}">
        <p14:creationId xmlns:p14="http://schemas.microsoft.com/office/powerpoint/2010/main" val="21566979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Les sorties vidéo des écrans</a:t>
            </a:r>
          </a:p>
        </p:txBody>
      </p:sp>
      <p:sp>
        <p:nvSpPr>
          <p:cNvPr id="8" name="Espace réservé du texte 7"/>
          <p:cNvSpPr>
            <a:spLocks noGrp="1"/>
          </p:cNvSpPr>
          <p:nvPr>
            <p:ph type="body" idx="1"/>
          </p:nvPr>
        </p:nvSpPr>
        <p:spPr/>
        <p:txBody>
          <a:bodyPr rtlCol="0"/>
          <a:lstStyle/>
          <a:p>
            <a:pPr rtl="0"/>
            <a:endParaRPr lang="fr-FR" dirty="0"/>
          </a:p>
        </p:txBody>
      </p:sp>
      <p:sp>
        <p:nvSpPr>
          <p:cNvPr id="10" name="Espace réservé du contenu 9"/>
          <p:cNvSpPr>
            <a:spLocks noGrp="1"/>
          </p:cNvSpPr>
          <p:nvPr>
            <p:ph sz="half" idx="2"/>
          </p:nvPr>
        </p:nvSpPr>
        <p:spPr/>
        <p:txBody>
          <a:bodyPr rtlCol="0"/>
          <a:lstStyle/>
          <a:p>
            <a:pPr rtl="0"/>
            <a:endParaRPr lang="fr-FR" dirty="0"/>
          </a:p>
        </p:txBody>
      </p:sp>
      <p:sp>
        <p:nvSpPr>
          <p:cNvPr id="9" name="Espace réservé du texte 8"/>
          <p:cNvSpPr>
            <a:spLocks noGrp="1"/>
          </p:cNvSpPr>
          <p:nvPr>
            <p:ph type="body" sz="quarter" idx="3"/>
          </p:nvPr>
        </p:nvSpPr>
        <p:spPr/>
        <p:txBody>
          <a:bodyPr rtlCol="0"/>
          <a:lstStyle/>
          <a:p>
            <a:pPr rtl="0"/>
            <a:endParaRPr lang="fr-FR" dirty="0"/>
          </a:p>
        </p:txBody>
      </p:sp>
      <p:sp>
        <p:nvSpPr>
          <p:cNvPr id="11" name="Espace réservé du contenu 10"/>
          <p:cNvSpPr>
            <a:spLocks noGrp="1"/>
          </p:cNvSpPr>
          <p:nvPr>
            <p:ph sz="quarter" idx="4"/>
          </p:nvPr>
        </p:nvSpPr>
        <p:spPr/>
        <p:txBody>
          <a:bodyPr rtlCol="0"/>
          <a:lstStyle/>
          <a:p>
            <a:pPr rtl="0"/>
            <a:endParaRPr lang="fr-FR" dirty="0"/>
          </a:p>
        </p:txBody>
      </p:sp>
      <p:pic>
        <p:nvPicPr>
          <p:cNvPr id="2" name="Image 1">
            <a:extLst>
              <a:ext uri="{FF2B5EF4-FFF2-40B4-BE49-F238E27FC236}">
                <a16:creationId xmlns:a16="http://schemas.microsoft.com/office/drawing/2014/main" id="{88D10952-A820-CF2D-21FF-03B0CF7A089F}"/>
              </a:ext>
            </a:extLst>
          </p:cNvPr>
          <p:cNvPicPr>
            <a:picLocks noChangeAspect="1"/>
          </p:cNvPicPr>
          <p:nvPr/>
        </p:nvPicPr>
        <p:blipFill>
          <a:blip r:embed="rId3"/>
          <a:stretch>
            <a:fillRect/>
          </a:stretch>
        </p:blipFill>
        <p:spPr>
          <a:xfrm>
            <a:off x="1163251" y="2646154"/>
            <a:ext cx="10268618" cy="2976411"/>
          </a:xfrm>
          <a:prstGeom prst="rect">
            <a:avLst/>
          </a:prstGeom>
        </p:spPr>
      </p:pic>
    </p:spTree>
    <p:extLst>
      <p:ext uri="{BB962C8B-B14F-4D97-AF65-F5344CB8AC3E}">
        <p14:creationId xmlns:p14="http://schemas.microsoft.com/office/powerpoint/2010/main" val="615085873"/>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Imprimante/scanner</a:t>
            </a:r>
          </a:p>
        </p:txBody>
      </p:sp>
      <p:pic>
        <p:nvPicPr>
          <p:cNvPr id="2" name="Image 1">
            <a:extLst>
              <a:ext uri="{FF2B5EF4-FFF2-40B4-BE49-F238E27FC236}">
                <a16:creationId xmlns:a16="http://schemas.microsoft.com/office/drawing/2014/main" id="{F2E2646C-6EB8-1210-3359-3FE1FC06F67B}"/>
              </a:ext>
            </a:extLst>
          </p:cNvPr>
          <p:cNvPicPr>
            <a:picLocks noChangeAspect="1"/>
          </p:cNvPicPr>
          <p:nvPr/>
        </p:nvPicPr>
        <p:blipFill>
          <a:blip r:embed="rId3"/>
          <a:stretch>
            <a:fillRect/>
          </a:stretch>
        </p:blipFill>
        <p:spPr>
          <a:xfrm>
            <a:off x="2782044" y="1963997"/>
            <a:ext cx="5616624" cy="3959720"/>
          </a:xfrm>
          <a:prstGeom prst="rect">
            <a:avLst/>
          </a:prstGeom>
        </p:spPr>
      </p:pic>
    </p:spTree>
    <p:extLst>
      <p:ext uri="{BB962C8B-B14F-4D97-AF65-F5344CB8AC3E}">
        <p14:creationId xmlns:p14="http://schemas.microsoft.com/office/powerpoint/2010/main" val="3172760978"/>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Clavier</a:t>
            </a:r>
          </a:p>
        </p:txBody>
      </p:sp>
      <p:pic>
        <p:nvPicPr>
          <p:cNvPr id="4" name="Image 3" descr="Une image contenant levier, clavier, Appareil de saisie, objets en métal&#10;&#10;Description générée automatiquement">
            <a:extLst>
              <a:ext uri="{FF2B5EF4-FFF2-40B4-BE49-F238E27FC236}">
                <a16:creationId xmlns:a16="http://schemas.microsoft.com/office/drawing/2014/main" id="{40D3E497-F736-80DD-3E92-B470FB131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996" y="2132856"/>
            <a:ext cx="7719589" cy="3775790"/>
          </a:xfrm>
          <a:prstGeom prst="rect">
            <a:avLst/>
          </a:prstGeom>
        </p:spPr>
      </p:pic>
      <p:pic>
        <p:nvPicPr>
          <p:cNvPr id="5" name="Image 4">
            <a:extLst>
              <a:ext uri="{FF2B5EF4-FFF2-40B4-BE49-F238E27FC236}">
                <a16:creationId xmlns:a16="http://schemas.microsoft.com/office/drawing/2014/main" id="{F46A3603-862A-A329-5F90-7625E24C0720}"/>
              </a:ext>
            </a:extLst>
          </p:cNvPr>
          <p:cNvPicPr>
            <a:picLocks noChangeAspect="1"/>
          </p:cNvPicPr>
          <p:nvPr/>
        </p:nvPicPr>
        <p:blipFill>
          <a:blip r:embed="rId4"/>
          <a:stretch>
            <a:fillRect/>
          </a:stretch>
        </p:blipFill>
        <p:spPr>
          <a:xfrm>
            <a:off x="4294212" y="2079596"/>
            <a:ext cx="4800600" cy="3829050"/>
          </a:xfrm>
          <a:prstGeom prst="rect">
            <a:avLst/>
          </a:prstGeom>
        </p:spPr>
      </p:pic>
    </p:spTree>
    <p:extLst>
      <p:ext uri="{BB962C8B-B14F-4D97-AF65-F5344CB8AC3E}">
        <p14:creationId xmlns:p14="http://schemas.microsoft.com/office/powerpoint/2010/main" val="6347477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p:txBody>
          <a:bodyPr rtlCol="0"/>
          <a:lstStyle/>
          <a:p>
            <a:pPr rtl="0"/>
            <a:r>
              <a:rPr lang="fr-FR" dirty="0"/>
              <a:t>Sommaire</a:t>
            </a:r>
          </a:p>
        </p:txBody>
      </p:sp>
      <p:sp>
        <p:nvSpPr>
          <p:cNvPr id="14" name="Espace réservé du contenu 13"/>
          <p:cNvSpPr>
            <a:spLocks noGrp="1"/>
          </p:cNvSpPr>
          <p:nvPr>
            <p:ph idx="1"/>
          </p:nvPr>
        </p:nvSpPr>
        <p:spPr>
          <a:xfrm>
            <a:off x="981845" y="1701797"/>
            <a:ext cx="10597540" cy="4462272"/>
          </a:xfrm>
        </p:spPr>
        <p:txBody>
          <a:bodyPr rtlCol="0">
            <a:normAutofit lnSpcReduction="10000"/>
          </a:bodyPr>
          <a:lstStyle/>
          <a:p>
            <a:pPr rtl="0"/>
            <a:r>
              <a:rPr lang="fr-FR" dirty="0"/>
              <a:t>L’ordinateur : composants et périphériques</a:t>
            </a:r>
          </a:p>
          <a:p>
            <a:pPr rtl="0"/>
            <a:r>
              <a:rPr lang="fr-FR" dirty="0"/>
              <a:t>Les supports de stockage</a:t>
            </a:r>
          </a:p>
          <a:p>
            <a:pPr rtl="0"/>
            <a:r>
              <a:rPr lang="fr-FR" dirty="0"/>
              <a:t>Les périphériques d’entrée et de sortie</a:t>
            </a:r>
          </a:p>
          <a:p>
            <a:pPr rtl="0"/>
            <a:r>
              <a:rPr lang="fr-FR" dirty="0"/>
              <a:t>Installation de Windows</a:t>
            </a:r>
          </a:p>
          <a:p>
            <a:pPr rtl="0"/>
            <a:r>
              <a:rPr lang="fr-FR" dirty="0"/>
              <a:t>Protection du système</a:t>
            </a:r>
          </a:p>
          <a:p>
            <a:pPr rtl="0"/>
            <a:r>
              <a:rPr lang="fr-FR" dirty="0"/>
              <a:t>Maintenance</a:t>
            </a:r>
          </a:p>
          <a:p>
            <a:pPr rtl="0"/>
            <a:r>
              <a:rPr lang="fr-FR" dirty="0"/>
              <a:t>Introduction du réseau IP</a:t>
            </a:r>
          </a:p>
          <a:p>
            <a:pPr rtl="0"/>
            <a:r>
              <a:rPr lang="fr-FR" dirty="0"/>
              <a:t>Installer / désinstaller des programmes</a:t>
            </a:r>
          </a:p>
        </p:txBody>
      </p:sp>
    </p:spTree>
    <p:extLst>
      <p:ext uri="{BB962C8B-B14F-4D97-AF65-F5344CB8AC3E}">
        <p14:creationId xmlns:p14="http://schemas.microsoft.com/office/powerpoint/2010/main" val="352911432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80">
                                          <p:stCondLst>
                                            <p:cond delay="0"/>
                                          </p:stCondLst>
                                        </p:cTn>
                                        <p:tgtEl>
                                          <p:spTgt spid="14">
                                            <p:txEl>
                                              <p:pRg st="0" end="0"/>
                                            </p:txEl>
                                          </p:spTgt>
                                        </p:tgtEl>
                                      </p:cBhvr>
                                    </p:animEffect>
                                    <p:anim calcmode="lin" valueType="num">
                                      <p:cBhvr>
                                        <p:cTn id="8" dur="1822" tmFilter="0,0; 0.14,0.36; 0.43,0.73; 0.71,0.91; 1.0,1.0">
                                          <p:stCondLst>
                                            <p:cond delay="0"/>
                                          </p:stCondLst>
                                        </p:cTn>
                                        <p:tgtEl>
                                          <p:spTgt spid="1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xEl>
                                              <p:pRg st="0" end="0"/>
                                            </p:txEl>
                                          </p:spTgt>
                                        </p:tgtEl>
                                      </p:cBhvr>
                                      <p:to x="100000" y="60000"/>
                                    </p:animScale>
                                    <p:animScale>
                                      <p:cBhvr>
                                        <p:cTn id="14" dur="166" decel="50000">
                                          <p:stCondLst>
                                            <p:cond delay="676"/>
                                          </p:stCondLst>
                                        </p:cTn>
                                        <p:tgtEl>
                                          <p:spTgt spid="14">
                                            <p:txEl>
                                              <p:pRg st="0" end="0"/>
                                            </p:txEl>
                                          </p:spTgt>
                                        </p:tgtEl>
                                      </p:cBhvr>
                                      <p:to x="100000" y="100000"/>
                                    </p:animScale>
                                    <p:animScale>
                                      <p:cBhvr>
                                        <p:cTn id="15" dur="26">
                                          <p:stCondLst>
                                            <p:cond delay="1312"/>
                                          </p:stCondLst>
                                        </p:cTn>
                                        <p:tgtEl>
                                          <p:spTgt spid="14">
                                            <p:txEl>
                                              <p:pRg st="0" end="0"/>
                                            </p:txEl>
                                          </p:spTgt>
                                        </p:tgtEl>
                                      </p:cBhvr>
                                      <p:to x="100000" y="80000"/>
                                    </p:animScale>
                                    <p:animScale>
                                      <p:cBhvr>
                                        <p:cTn id="16" dur="166" decel="50000">
                                          <p:stCondLst>
                                            <p:cond delay="1338"/>
                                          </p:stCondLst>
                                        </p:cTn>
                                        <p:tgtEl>
                                          <p:spTgt spid="14">
                                            <p:txEl>
                                              <p:pRg st="0" end="0"/>
                                            </p:txEl>
                                          </p:spTgt>
                                        </p:tgtEl>
                                      </p:cBhvr>
                                      <p:to x="100000" y="100000"/>
                                    </p:animScale>
                                    <p:animScale>
                                      <p:cBhvr>
                                        <p:cTn id="17" dur="26">
                                          <p:stCondLst>
                                            <p:cond delay="1642"/>
                                          </p:stCondLst>
                                        </p:cTn>
                                        <p:tgtEl>
                                          <p:spTgt spid="14">
                                            <p:txEl>
                                              <p:pRg st="0" end="0"/>
                                            </p:txEl>
                                          </p:spTgt>
                                        </p:tgtEl>
                                      </p:cBhvr>
                                      <p:to x="100000" y="90000"/>
                                    </p:animScale>
                                    <p:animScale>
                                      <p:cBhvr>
                                        <p:cTn id="18" dur="166" decel="50000">
                                          <p:stCondLst>
                                            <p:cond delay="1668"/>
                                          </p:stCondLst>
                                        </p:cTn>
                                        <p:tgtEl>
                                          <p:spTgt spid="14">
                                            <p:txEl>
                                              <p:pRg st="0" end="0"/>
                                            </p:txEl>
                                          </p:spTgt>
                                        </p:tgtEl>
                                      </p:cBhvr>
                                      <p:to x="100000" y="100000"/>
                                    </p:animScale>
                                    <p:animScale>
                                      <p:cBhvr>
                                        <p:cTn id="19" dur="26">
                                          <p:stCondLst>
                                            <p:cond delay="1808"/>
                                          </p:stCondLst>
                                        </p:cTn>
                                        <p:tgtEl>
                                          <p:spTgt spid="14">
                                            <p:txEl>
                                              <p:pRg st="0" end="0"/>
                                            </p:txEl>
                                          </p:spTgt>
                                        </p:tgtEl>
                                      </p:cBhvr>
                                      <p:to x="100000" y="95000"/>
                                    </p:animScale>
                                    <p:animScale>
                                      <p:cBhvr>
                                        <p:cTn id="20" dur="166" decel="50000">
                                          <p:stCondLst>
                                            <p:cond delay="1834"/>
                                          </p:stCondLst>
                                        </p:cTn>
                                        <p:tgtEl>
                                          <p:spTgt spid="1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wipe(down)">
                                      <p:cBhvr>
                                        <p:cTn id="25" dur="580">
                                          <p:stCondLst>
                                            <p:cond delay="0"/>
                                          </p:stCondLst>
                                        </p:cTn>
                                        <p:tgtEl>
                                          <p:spTgt spid="14">
                                            <p:txEl>
                                              <p:pRg st="1" end="1"/>
                                            </p:txEl>
                                          </p:spTgt>
                                        </p:tgtEl>
                                      </p:cBhvr>
                                    </p:animEffect>
                                    <p:anim calcmode="lin" valueType="num">
                                      <p:cBhvr>
                                        <p:cTn id="26" dur="1822" tmFilter="0,0; 0.14,0.36; 0.43,0.73; 0.71,0.91; 1.0,1.0">
                                          <p:stCondLst>
                                            <p:cond delay="0"/>
                                          </p:stCondLst>
                                        </p:cTn>
                                        <p:tgtEl>
                                          <p:spTgt spid="1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4">
                                            <p:txEl>
                                              <p:pRg st="1" end="1"/>
                                            </p:txEl>
                                          </p:spTgt>
                                        </p:tgtEl>
                                      </p:cBhvr>
                                      <p:to x="100000" y="60000"/>
                                    </p:animScale>
                                    <p:animScale>
                                      <p:cBhvr>
                                        <p:cTn id="32" dur="166" decel="50000">
                                          <p:stCondLst>
                                            <p:cond delay="676"/>
                                          </p:stCondLst>
                                        </p:cTn>
                                        <p:tgtEl>
                                          <p:spTgt spid="14">
                                            <p:txEl>
                                              <p:pRg st="1" end="1"/>
                                            </p:txEl>
                                          </p:spTgt>
                                        </p:tgtEl>
                                      </p:cBhvr>
                                      <p:to x="100000" y="100000"/>
                                    </p:animScale>
                                    <p:animScale>
                                      <p:cBhvr>
                                        <p:cTn id="33" dur="26">
                                          <p:stCondLst>
                                            <p:cond delay="1312"/>
                                          </p:stCondLst>
                                        </p:cTn>
                                        <p:tgtEl>
                                          <p:spTgt spid="14">
                                            <p:txEl>
                                              <p:pRg st="1" end="1"/>
                                            </p:txEl>
                                          </p:spTgt>
                                        </p:tgtEl>
                                      </p:cBhvr>
                                      <p:to x="100000" y="80000"/>
                                    </p:animScale>
                                    <p:animScale>
                                      <p:cBhvr>
                                        <p:cTn id="34" dur="166" decel="50000">
                                          <p:stCondLst>
                                            <p:cond delay="1338"/>
                                          </p:stCondLst>
                                        </p:cTn>
                                        <p:tgtEl>
                                          <p:spTgt spid="14">
                                            <p:txEl>
                                              <p:pRg st="1" end="1"/>
                                            </p:txEl>
                                          </p:spTgt>
                                        </p:tgtEl>
                                      </p:cBhvr>
                                      <p:to x="100000" y="100000"/>
                                    </p:animScale>
                                    <p:animScale>
                                      <p:cBhvr>
                                        <p:cTn id="35" dur="26">
                                          <p:stCondLst>
                                            <p:cond delay="1642"/>
                                          </p:stCondLst>
                                        </p:cTn>
                                        <p:tgtEl>
                                          <p:spTgt spid="14">
                                            <p:txEl>
                                              <p:pRg st="1" end="1"/>
                                            </p:txEl>
                                          </p:spTgt>
                                        </p:tgtEl>
                                      </p:cBhvr>
                                      <p:to x="100000" y="90000"/>
                                    </p:animScale>
                                    <p:animScale>
                                      <p:cBhvr>
                                        <p:cTn id="36" dur="166" decel="50000">
                                          <p:stCondLst>
                                            <p:cond delay="1668"/>
                                          </p:stCondLst>
                                        </p:cTn>
                                        <p:tgtEl>
                                          <p:spTgt spid="14">
                                            <p:txEl>
                                              <p:pRg st="1" end="1"/>
                                            </p:txEl>
                                          </p:spTgt>
                                        </p:tgtEl>
                                      </p:cBhvr>
                                      <p:to x="100000" y="100000"/>
                                    </p:animScale>
                                    <p:animScale>
                                      <p:cBhvr>
                                        <p:cTn id="37" dur="26">
                                          <p:stCondLst>
                                            <p:cond delay="1808"/>
                                          </p:stCondLst>
                                        </p:cTn>
                                        <p:tgtEl>
                                          <p:spTgt spid="14">
                                            <p:txEl>
                                              <p:pRg st="1" end="1"/>
                                            </p:txEl>
                                          </p:spTgt>
                                        </p:tgtEl>
                                      </p:cBhvr>
                                      <p:to x="100000" y="95000"/>
                                    </p:animScale>
                                    <p:animScale>
                                      <p:cBhvr>
                                        <p:cTn id="38" dur="166" decel="50000">
                                          <p:stCondLst>
                                            <p:cond delay="1834"/>
                                          </p:stCondLst>
                                        </p:cTn>
                                        <p:tgtEl>
                                          <p:spTgt spid="14">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wipe(down)">
                                      <p:cBhvr>
                                        <p:cTn id="43" dur="580">
                                          <p:stCondLst>
                                            <p:cond delay="0"/>
                                          </p:stCondLst>
                                        </p:cTn>
                                        <p:tgtEl>
                                          <p:spTgt spid="14">
                                            <p:txEl>
                                              <p:pRg st="2" end="2"/>
                                            </p:txEl>
                                          </p:spTgt>
                                        </p:tgtEl>
                                      </p:cBhvr>
                                    </p:animEffect>
                                    <p:anim calcmode="lin" valueType="num">
                                      <p:cBhvr>
                                        <p:cTn id="44" dur="1822" tmFilter="0,0; 0.14,0.36; 0.43,0.73; 0.71,0.91; 1.0,1.0">
                                          <p:stCondLst>
                                            <p:cond delay="0"/>
                                          </p:stCondLst>
                                        </p:cTn>
                                        <p:tgtEl>
                                          <p:spTgt spid="14">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4">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4">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4">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4">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4">
                                            <p:txEl>
                                              <p:pRg st="2" end="2"/>
                                            </p:txEl>
                                          </p:spTgt>
                                        </p:tgtEl>
                                      </p:cBhvr>
                                      <p:to x="100000" y="60000"/>
                                    </p:animScale>
                                    <p:animScale>
                                      <p:cBhvr>
                                        <p:cTn id="50" dur="166" decel="50000">
                                          <p:stCondLst>
                                            <p:cond delay="676"/>
                                          </p:stCondLst>
                                        </p:cTn>
                                        <p:tgtEl>
                                          <p:spTgt spid="14">
                                            <p:txEl>
                                              <p:pRg st="2" end="2"/>
                                            </p:txEl>
                                          </p:spTgt>
                                        </p:tgtEl>
                                      </p:cBhvr>
                                      <p:to x="100000" y="100000"/>
                                    </p:animScale>
                                    <p:animScale>
                                      <p:cBhvr>
                                        <p:cTn id="51" dur="26">
                                          <p:stCondLst>
                                            <p:cond delay="1312"/>
                                          </p:stCondLst>
                                        </p:cTn>
                                        <p:tgtEl>
                                          <p:spTgt spid="14">
                                            <p:txEl>
                                              <p:pRg st="2" end="2"/>
                                            </p:txEl>
                                          </p:spTgt>
                                        </p:tgtEl>
                                      </p:cBhvr>
                                      <p:to x="100000" y="80000"/>
                                    </p:animScale>
                                    <p:animScale>
                                      <p:cBhvr>
                                        <p:cTn id="52" dur="166" decel="50000">
                                          <p:stCondLst>
                                            <p:cond delay="1338"/>
                                          </p:stCondLst>
                                        </p:cTn>
                                        <p:tgtEl>
                                          <p:spTgt spid="14">
                                            <p:txEl>
                                              <p:pRg st="2" end="2"/>
                                            </p:txEl>
                                          </p:spTgt>
                                        </p:tgtEl>
                                      </p:cBhvr>
                                      <p:to x="100000" y="100000"/>
                                    </p:animScale>
                                    <p:animScale>
                                      <p:cBhvr>
                                        <p:cTn id="53" dur="26">
                                          <p:stCondLst>
                                            <p:cond delay="1642"/>
                                          </p:stCondLst>
                                        </p:cTn>
                                        <p:tgtEl>
                                          <p:spTgt spid="14">
                                            <p:txEl>
                                              <p:pRg st="2" end="2"/>
                                            </p:txEl>
                                          </p:spTgt>
                                        </p:tgtEl>
                                      </p:cBhvr>
                                      <p:to x="100000" y="90000"/>
                                    </p:animScale>
                                    <p:animScale>
                                      <p:cBhvr>
                                        <p:cTn id="54" dur="166" decel="50000">
                                          <p:stCondLst>
                                            <p:cond delay="1668"/>
                                          </p:stCondLst>
                                        </p:cTn>
                                        <p:tgtEl>
                                          <p:spTgt spid="14">
                                            <p:txEl>
                                              <p:pRg st="2" end="2"/>
                                            </p:txEl>
                                          </p:spTgt>
                                        </p:tgtEl>
                                      </p:cBhvr>
                                      <p:to x="100000" y="100000"/>
                                    </p:animScale>
                                    <p:animScale>
                                      <p:cBhvr>
                                        <p:cTn id="55" dur="26">
                                          <p:stCondLst>
                                            <p:cond delay="1808"/>
                                          </p:stCondLst>
                                        </p:cTn>
                                        <p:tgtEl>
                                          <p:spTgt spid="14">
                                            <p:txEl>
                                              <p:pRg st="2" end="2"/>
                                            </p:txEl>
                                          </p:spTgt>
                                        </p:tgtEl>
                                      </p:cBhvr>
                                      <p:to x="100000" y="95000"/>
                                    </p:animScale>
                                    <p:animScale>
                                      <p:cBhvr>
                                        <p:cTn id="56" dur="166" decel="50000">
                                          <p:stCondLst>
                                            <p:cond delay="1834"/>
                                          </p:stCondLst>
                                        </p:cTn>
                                        <p:tgtEl>
                                          <p:spTgt spid="14">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4">
                                            <p:txEl>
                                              <p:pRg st="3" end="3"/>
                                            </p:txEl>
                                          </p:spTgt>
                                        </p:tgtEl>
                                        <p:attrNameLst>
                                          <p:attrName>style.visibility</p:attrName>
                                        </p:attrNameLst>
                                      </p:cBhvr>
                                      <p:to>
                                        <p:strVal val="visible"/>
                                      </p:to>
                                    </p:set>
                                    <p:animEffect transition="in" filter="wipe(down)">
                                      <p:cBhvr>
                                        <p:cTn id="61" dur="580">
                                          <p:stCondLst>
                                            <p:cond delay="0"/>
                                          </p:stCondLst>
                                        </p:cTn>
                                        <p:tgtEl>
                                          <p:spTgt spid="14">
                                            <p:txEl>
                                              <p:pRg st="3" end="3"/>
                                            </p:txEl>
                                          </p:spTgt>
                                        </p:tgtEl>
                                      </p:cBhvr>
                                    </p:animEffect>
                                    <p:anim calcmode="lin" valueType="num">
                                      <p:cBhvr>
                                        <p:cTn id="62" dur="1822" tmFilter="0,0; 0.14,0.36; 0.43,0.73; 0.71,0.91; 1.0,1.0">
                                          <p:stCondLst>
                                            <p:cond delay="0"/>
                                          </p:stCondLst>
                                        </p:cTn>
                                        <p:tgtEl>
                                          <p:spTgt spid="14">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4">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4">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4">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4">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4">
                                            <p:txEl>
                                              <p:pRg st="3" end="3"/>
                                            </p:txEl>
                                          </p:spTgt>
                                        </p:tgtEl>
                                      </p:cBhvr>
                                      <p:to x="100000" y="60000"/>
                                    </p:animScale>
                                    <p:animScale>
                                      <p:cBhvr>
                                        <p:cTn id="68" dur="166" decel="50000">
                                          <p:stCondLst>
                                            <p:cond delay="676"/>
                                          </p:stCondLst>
                                        </p:cTn>
                                        <p:tgtEl>
                                          <p:spTgt spid="14">
                                            <p:txEl>
                                              <p:pRg st="3" end="3"/>
                                            </p:txEl>
                                          </p:spTgt>
                                        </p:tgtEl>
                                      </p:cBhvr>
                                      <p:to x="100000" y="100000"/>
                                    </p:animScale>
                                    <p:animScale>
                                      <p:cBhvr>
                                        <p:cTn id="69" dur="26">
                                          <p:stCondLst>
                                            <p:cond delay="1312"/>
                                          </p:stCondLst>
                                        </p:cTn>
                                        <p:tgtEl>
                                          <p:spTgt spid="14">
                                            <p:txEl>
                                              <p:pRg st="3" end="3"/>
                                            </p:txEl>
                                          </p:spTgt>
                                        </p:tgtEl>
                                      </p:cBhvr>
                                      <p:to x="100000" y="80000"/>
                                    </p:animScale>
                                    <p:animScale>
                                      <p:cBhvr>
                                        <p:cTn id="70" dur="166" decel="50000">
                                          <p:stCondLst>
                                            <p:cond delay="1338"/>
                                          </p:stCondLst>
                                        </p:cTn>
                                        <p:tgtEl>
                                          <p:spTgt spid="14">
                                            <p:txEl>
                                              <p:pRg st="3" end="3"/>
                                            </p:txEl>
                                          </p:spTgt>
                                        </p:tgtEl>
                                      </p:cBhvr>
                                      <p:to x="100000" y="100000"/>
                                    </p:animScale>
                                    <p:animScale>
                                      <p:cBhvr>
                                        <p:cTn id="71" dur="26">
                                          <p:stCondLst>
                                            <p:cond delay="1642"/>
                                          </p:stCondLst>
                                        </p:cTn>
                                        <p:tgtEl>
                                          <p:spTgt spid="14">
                                            <p:txEl>
                                              <p:pRg st="3" end="3"/>
                                            </p:txEl>
                                          </p:spTgt>
                                        </p:tgtEl>
                                      </p:cBhvr>
                                      <p:to x="100000" y="90000"/>
                                    </p:animScale>
                                    <p:animScale>
                                      <p:cBhvr>
                                        <p:cTn id="72" dur="166" decel="50000">
                                          <p:stCondLst>
                                            <p:cond delay="1668"/>
                                          </p:stCondLst>
                                        </p:cTn>
                                        <p:tgtEl>
                                          <p:spTgt spid="14">
                                            <p:txEl>
                                              <p:pRg st="3" end="3"/>
                                            </p:txEl>
                                          </p:spTgt>
                                        </p:tgtEl>
                                      </p:cBhvr>
                                      <p:to x="100000" y="100000"/>
                                    </p:animScale>
                                    <p:animScale>
                                      <p:cBhvr>
                                        <p:cTn id="73" dur="26">
                                          <p:stCondLst>
                                            <p:cond delay="1808"/>
                                          </p:stCondLst>
                                        </p:cTn>
                                        <p:tgtEl>
                                          <p:spTgt spid="14">
                                            <p:txEl>
                                              <p:pRg st="3" end="3"/>
                                            </p:txEl>
                                          </p:spTgt>
                                        </p:tgtEl>
                                      </p:cBhvr>
                                      <p:to x="100000" y="95000"/>
                                    </p:animScale>
                                    <p:animScale>
                                      <p:cBhvr>
                                        <p:cTn id="74" dur="166" decel="50000">
                                          <p:stCondLst>
                                            <p:cond delay="1834"/>
                                          </p:stCondLst>
                                        </p:cTn>
                                        <p:tgtEl>
                                          <p:spTgt spid="14">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4">
                                            <p:txEl>
                                              <p:pRg st="4" end="4"/>
                                            </p:txEl>
                                          </p:spTgt>
                                        </p:tgtEl>
                                        <p:attrNameLst>
                                          <p:attrName>style.visibility</p:attrName>
                                        </p:attrNameLst>
                                      </p:cBhvr>
                                      <p:to>
                                        <p:strVal val="visible"/>
                                      </p:to>
                                    </p:set>
                                    <p:animEffect transition="in" filter="wipe(down)">
                                      <p:cBhvr>
                                        <p:cTn id="79" dur="580">
                                          <p:stCondLst>
                                            <p:cond delay="0"/>
                                          </p:stCondLst>
                                        </p:cTn>
                                        <p:tgtEl>
                                          <p:spTgt spid="14">
                                            <p:txEl>
                                              <p:pRg st="4" end="4"/>
                                            </p:txEl>
                                          </p:spTgt>
                                        </p:tgtEl>
                                      </p:cBhvr>
                                    </p:animEffect>
                                    <p:anim calcmode="lin" valueType="num">
                                      <p:cBhvr>
                                        <p:cTn id="80" dur="1822" tmFilter="0,0; 0.14,0.36; 0.43,0.73; 0.71,0.91; 1.0,1.0">
                                          <p:stCondLst>
                                            <p:cond delay="0"/>
                                          </p:stCondLst>
                                        </p:cTn>
                                        <p:tgtEl>
                                          <p:spTgt spid="14">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4">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4">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4">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4">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14">
                                            <p:txEl>
                                              <p:pRg st="4" end="4"/>
                                            </p:txEl>
                                          </p:spTgt>
                                        </p:tgtEl>
                                      </p:cBhvr>
                                      <p:to x="100000" y="60000"/>
                                    </p:animScale>
                                    <p:animScale>
                                      <p:cBhvr>
                                        <p:cTn id="86" dur="166" decel="50000">
                                          <p:stCondLst>
                                            <p:cond delay="676"/>
                                          </p:stCondLst>
                                        </p:cTn>
                                        <p:tgtEl>
                                          <p:spTgt spid="14">
                                            <p:txEl>
                                              <p:pRg st="4" end="4"/>
                                            </p:txEl>
                                          </p:spTgt>
                                        </p:tgtEl>
                                      </p:cBhvr>
                                      <p:to x="100000" y="100000"/>
                                    </p:animScale>
                                    <p:animScale>
                                      <p:cBhvr>
                                        <p:cTn id="87" dur="26">
                                          <p:stCondLst>
                                            <p:cond delay="1312"/>
                                          </p:stCondLst>
                                        </p:cTn>
                                        <p:tgtEl>
                                          <p:spTgt spid="14">
                                            <p:txEl>
                                              <p:pRg st="4" end="4"/>
                                            </p:txEl>
                                          </p:spTgt>
                                        </p:tgtEl>
                                      </p:cBhvr>
                                      <p:to x="100000" y="80000"/>
                                    </p:animScale>
                                    <p:animScale>
                                      <p:cBhvr>
                                        <p:cTn id="88" dur="166" decel="50000">
                                          <p:stCondLst>
                                            <p:cond delay="1338"/>
                                          </p:stCondLst>
                                        </p:cTn>
                                        <p:tgtEl>
                                          <p:spTgt spid="14">
                                            <p:txEl>
                                              <p:pRg st="4" end="4"/>
                                            </p:txEl>
                                          </p:spTgt>
                                        </p:tgtEl>
                                      </p:cBhvr>
                                      <p:to x="100000" y="100000"/>
                                    </p:animScale>
                                    <p:animScale>
                                      <p:cBhvr>
                                        <p:cTn id="89" dur="26">
                                          <p:stCondLst>
                                            <p:cond delay="1642"/>
                                          </p:stCondLst>
                                        </p:cTn>
                                        <p:tgtEl>
                                          <p:spTgt spid="14">
                                            <p:txEl>
                                              <p:pRg st="4" end="4"/>
                                            </p:txEl>
                                          </p:spTgt>
                                        </p:tgtEl>
                                      </p:cBhvr>
                                      <p:to x="100000" y="90000"/>
                                    </p:animScale>
                                    <p:animScale>
                                      <p:cBhvr>
                                        <p:cTn id="90" dur="166" decel="50000">
                                          <p:stCondLst>
                                            <p:cond delay="1668"/>
                                          </p:stCondLst>
                                        </p:cTn>
                                        <p:tgtEl>
                                          <p:spTgt spid="14">
                                            <p:txEl>
                                              <p:pRg st="4" end="4"/>
                                            </p:txEl>
                                          </p:spTgt>
                                        </p:tgtEl>
                                      </p:cBhvr>
                                      <p:to x="100000" y="100000"/>
                                    </p:animScale>
                                    <p:animScale>
                                      <p:cBhvr>
                                        <p:cTn id="91" dur="26">
                                          <p:stCondLst>
                                            <p:cond delay="1808"/>
                                          </p:stCondLst>
                                        </p:cTn>
                                        <p:tgtEl>
                                          <p:spTgt spid="14">
                                            <p:txEl>
                                              <p:pRg st="4" end="4"/>
                                            </p:txEl>
                                          </p:spTgt>
                                        </p:tgtEl>
                                      </p:cBhvr>
                                      <p:to x="100000" y="95000"/>
                                    </p:animScale>
                                    <p:animScale>
                                      <p:cBhvr>
                                        <p:cTn id="92" dur="166" decel="50000">
                                          <p:stCondLst>
                                            <p:cond delay="1834"/>
                                          </p:stCondLst>
                                        </p:cTn>
                                        <p:tgtEl>
                                          <p:spTgt spid="14">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14">
                                            <p:txEl>
                                              <p:pRg st="5" end="5"/>
                                            </p:txEl>
                                          </p:spTgt>
                                        </p:tgtEl>
                                        <p:attrNameLst>
                                          <p:attrName>style.visibility</p:attrName>
                                        </p:attrNameLst>
                                      </p:cBhvr>
                                      <p:to>
                                        <p:strVal val="visible"/>
                                      </p:to>
                                    </p:set>
                                    <p:animEffect transition="in" filter="wipe(down)">
                                      <p:cBhvr>
                                        <p:cTn id="97" dur="580">
                                          <p:stCondLst>
                                            <p:cond delay="0"/>
                                          </p:stCondLst>
                                        </p:cTn>
                                        <p:tgtEl>
                                          <p:spTgt spid="14">
                                            <p:txEl>
                                              <p:pRg st="5" end="5"/>
                                            </p:txEl>
                                          </p:spTgt>
                                        </p:tgtEl>
                                      </p:cBhvr>
                                    </p:animEffect>
                                    <p:anim calcmode="lin" valueType="num">
                                      <p:cBhvr>
                                        <p:cTn id="98" dur="1822" tmFilter="0,0; 0.14,0.36; 0.43,0.73; 0.71,0.91; 1.0,1.0">
                                          <p:stCondLst>
                                            <p:cond delay="0"/>
                                          </p:stCondLst>
                                        </p:cTn>
                                        <p:tgtEl>
                                          <p:spTgt spid="14">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14">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14">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14">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14">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14">
                                            <p:txEl>
                                              <p:pRg st="5" end="5"/>
                                            </p:txEl>
                                          </p:spTgt>
                                        </p:tgtEl>
                                      </p:cBhvr>
                                      <p:to x="100000" y="60000"/>
                                    </p:animScale>
                                    <p:animScale>
                                      <p:cBhvr>
                                        <p:cTn id="104" dur="166" decel="50000">
                                          <p:stCondLst>
                                            <p:cond delay="676"/>
                                          </p:stCondLst>
                                        </p:cTn>
                                        <p:tgtEl>
                                          <p:spTgt spid="14">
                                            <p:txEl>
                                              <p:pRg st="5" end="5"/>
                                            </p:txEl>
                                          </p:spTgt>
                                        </p:tgtEl>
                                      </p:cBhvr>
                                      <p:to x="100000" y="100000"/>
                                    </p:animScale>
                                    <p:animScale>
                                      <p:cBhvr>
                                        <p:cTn id="105" dur="26">
                                          <p:stCondLst>
                                            <p:cond delay="1312"/>
                                          </p:stCondLst>
                                        </p:cTn>
                                        <p:tgtEl>
                                          <p:spTgt spid="14">
                                            <p:txEl>
                                              <p:pRg st="5" end="5"/>
                                            </p:txEl>
                                          </p:spTgt>
                                        </p:tgtEl>
                                      </p:cBhvr>
                                      <p:to x="100000" y="80000"/>
                                    </p:animScale>
                                    <p:animScale>
                                      <p:cBhvr>
                                        <p:cTn id="106" dur="166" decel="50000">
                                          <p:stCondLst>
                                            <p:cond delay="1338"/>
                                          </p:stCondLst>
                                        </p:cTn>
                                        <p:tgtEl>
                                          <p:spTgt spid="14">
                                            <p:txEl>
                                              <p:pRg st="5" end="5"/>
                                            </p:txEl>
                                          </p:spTgt>
                                        </p:tgtEl>
                                      </p:cBhvr>
                                      <p:to x="100000" y="100000"/>
                                    </p:animScale>
                                    <p:animScale>
                                      <p:cBhvr>
                                        <p:cTn id="107" dur="26">
                                          <p:stCondLst>
                                            <p:cond delay="1642"/>
                                          </p:stCondLst>
                                        </p:cTn>
                                        <p:tgtEl>
                                          <p:spTgt spid="14">
                                            <p:txEl>
                                              <p:pRg st="5" end="5"/>
                                            </p:txEl>
                                          </p:spTgt>
                                        </p:tgtEl>
                                      </p:cBhvr>
                                      <p:to x="100000" y="90000"/>
                                    </p:animScale>
                                    <p:animScale>
                                      <p:cBhvr>
                                        <p:cTn id="108" dur="166" decel="50000">
                                          <p:stCondLst>
                                            <p:cond delay="1668"/>
                                          </p:stCondLst>
                                        </p:cTn>
                                        <p:tgtEl>
                                          <p:spTgt spid="14">
                                            <p:txEl>
                                              <p:pRg st="5" end="5"/>
                                            </p:txEl>
                                          </p:spTgt>
                                        </p:tgtEl>
                                      </p:cBhvr>
                                      <p:to x="100000" y="100000"/>
                                    </p:animScale>
                                    <p:animScale>
                                      <p:cBhvr>
                                        <p:cTn id="109" dur="26">
                                          <p:stCondLst>
                                            <p:cond delay="1808"/>
                                          </p:stCondLst>
                                        </p:cTn>
                                        <p:tgtEl>
                                          <p:spTgt spid="14">
                                            <p:txEl>
                                              <p:pRg st="5" end="5"/>
                                            </p:txEl>
                                          </p:spTgt>
                                        </p:tgtEl>
                                      </p:cBhvr>
                                      <p:to x="100000" y="95000"/>
                                    </p:animScale>
                                    <p:animScale>
                                      <p:cBhvr>
                                        <p:cTn id="110" dur="166" decel="50000">
                                          <p:stCondLst>
                                            <p:cond delay="1834"/>
                                          </p:stCondLst>
                                        </p:cTn>
                                        <p:tgtEl>
                                          <p:spTgt spid="14">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14">
                                            <p:txEl>
                                              <p:pRg st="6" end="6"/>
                                            </p:txEl>
                                          </p:spTgt>
                                        </p:tgtEl>
                                        <p:attrNameLst>
                                          <p:attrName>style.visibility</p:attrName>
                                        </p:attrNameLst>
                                      </p:cBhvr>
                                      <p:to>
                                        <p:strVal val="visible"/>
                                      </p:to>
                                    </p:set>
                                    <p:animEffect transition="in" filter="wipe(down)">
                                      <p:cBhvr>
                                        <p:cTn id="115" dur="580">
                                          <p:stCondLst>
                                            <p:cond delay="0"/>
                                          </p:stCondLst>
                                        </p:cTn>
                                        <p:tgtEl>
                                          <p:spTgt spid="14">
                                            <p:txEl>
                                              <p:pRg st="6" end="6"/>
                                            </p:txEl>
                                          </p:spTgt>
                                        </p:tgtEl>
                                      </p:cBhvr>
                                    </p:animEffect>
                                    <p:anim calcmode="lin" valueType="num">
                                      <p:cBhvr>
                                        <p:cTn id="116" dur="1822" tmFilter="0,0; 0.14,0.36; 0.43,0.73; 0.71,0.91; 1.0,1.0">
                                          <p:stCondLst>
                                            <p:cond delay="0"/>
                                          </p:stCondLst>
                                        </p:cTn>
                                        <p:tgtEl>
                                          <p:spTgt spid="14">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14">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14">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14">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14">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14">
                                            <p:txEl>
                                              <p:pRg st="6" end="6"/>
                                            </p:txEl>
                                          </p:spTgt>
                                        </p:tgtEl>
                                      </p:cBhvr>
                                      <p:to x="100000" y="60000"/>
                                    </p:animScale>
                                    <p:animScale>
                                      <p:cBhvr>
                                        <p:cTn id="122" dur="166" decel="50000">
                                          <p:stCondLst>
                                            <p:cond delay="676"/>
                                          </p:stCondLst>
                                        </p:cTn>
                                        <p:tgtEl>
                                          <p:spTgt spid="14">
                                            <p:txEl>
                                              <p:pRg st="6" end="6"/>
                                            </p:txEl>
                                          </p:spTgt>
                                        </p:tgtEl>
                                      </p:cBhvr>
                                      <p:to x="100000" y="100000"/>
                                    </p:animScale>
                                    <p:animScale>
                                      <p:cBhvr>
                                        <p:cTn id="123" dur="26">
                                          <p:stCondLst>
                                            <p:cond delay="1312"/>
                                          </p:stCondLst>
                                        </p:cTn>
                                        <p:tgtEl>
                                          <p:spTgt spid="14">
                                            <p:txEl>
                                              <p:pRg st="6" end="6"/>
                                            </p:txEl>
                                          </p:spTgt>
                                        </p:tgtEl>
                                      </p:cBhvr>
                                      <p:to x="100000" y="80000"/>
                                    </p:animScale>
                                    <p:animScale>
                                      <p:cBhvr>
                                        <p:cTn id="124" dur="166" decel="50000">
                                          <p:stCondLst>
                                            <p:cond delay="1338"/>
                                          </p:stCondLst>
                                        </p:cTn>
                                        <p:tgtEl>
                                          <p:spTgt spid="14">
                                            <p:txEl>
                                              <p:pRg st="6" end="6"/>
                                            </p:txEl>
                                          </p:spTgt>
                                        </p:tgtEl>
                                      </p:cBhvr>
                                      <p:to x="100000" y="100000"/>
                                    </p:animScale>
                                    <p:animScale>
                                      <p:cBhvr>
                                        <p:cTn id="125" dur="26">
                                          <p:stCondLst>
                                            <p:cond delay="1642"/>
                                          </p:stCondLst>
                                        </p:cTn>
                                        <p:tgtEl>
                                          <p:spTgt spid="14">
                                            <p:txEl>
                                              <p:pRg st="6" end="6"/>
                                            </p:txEl>
                                          </p:spTgt>
                                        </p:tgtEl>
                                      </p:cBhvr>
                                      <p:to x="100000" y="90000"/>
                                    </p:animScale>
                                    <p:animScale>
                                      <p:cBhvr>
                                        <p:cTn id="126" dur="166" decel="50000">
                                          <p:stCondLst>
                                            <p:cond delay="1668"/>
                                          </p:stCondLst>
                                        </p:cTn>
                                        <p:tgtEl>
                                          <p:spTgt spid="14">
                                            <p:txEl>
                                              <p:pRg st="6" end="6"/>
                                            </p:txEl>
                                          </p:spTgt>
                                        </p:tgtEl>
                                      </p:cBhvr>
                                      <p:to x="100000" y="100000"/>
                                    </p:animScale>
                                    <p:animScale>
                                      <p:cBhvr>
                                        <p:cTn id="127" dur="26">
                                          <p:stCondLst>
                                            <p:cond delay="1808"/>
                                          </p:stCondLst>
                                        </p:cTn>
                                        <p:tgtEl>
                                          <p:spTgt spid="14">
                                            <p:txEl>
                                              <p:pRg st="6" end="6"/>
                                            </p:txEl>
                                          </p:spTgt>
                                        </p:tgtEl>
                                      </p:cBhvr>
                                      <p:to x="100000" y="95000"/>
                                    </p:animScale>
                                    <p:animScale>
                                      <p:cBhvr>
                                        <p:cTn id="128" dur="166" decel="50000">
                                          <p:stCondLst>
                                            <p:cond delay="1834"/>
                                          </p:stCondLst>
                                        </p:cTn>
                                        <p:tgtEl>
                                          <p:spTgt spid="14">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14">
                                            <p:txEl>
                                              <p:pRg st="7" end="7"/>
                                            </p:txEl>
                                          </p:spTgt>
                                        </p:tgtEl>
                                        <p:attrNameLst>
                                          <p:attrName>style.visibility</p:attrName>
                                        </p:attrNameLst>
                                      </p:cBhvr>
                                      <p:to>
                                        <p:strVal val="visible"/>
                                      </p:to>
                                    </p:set>
                                    <p:animEffect transition="in" filter="wipe(down)">
                                      <p:cBhvr>
                                        <p:cTn id="133" dur="580">
                                          <p:stCondLst>
                                            <p:cond delay="0"/>
                                          </p:stCondLst>
                                        </p:cTn>
                                        <p:tgtEl>
                                          <p:spTgt spid="14">
                                            <p:txEl>
                                              <p:pRg st="7" end="7"/>
                                            </p:txEl>
                                          </p:spTgt>
                                        </p:tgtEl>
                                      </p:cBhvr>
                                    </p:animEffect>
                                    <p:anim calcmode="lin" valueType="num">
                                      <p:cBhvr>
                                        <p:cTn id="134" dur="1822" tmFilter="0,0; 0.14,0.36; 0.43,0.73; 0.71,0.91; 1.0,1.0">
                                          <p:stCondLst>
                                            <p:cond delay="0"/>
                                          </p:stCondLst>
                                        </p:cTn>
                                        <p:tgtEl>
                                          <p:spTgt spid="14">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14">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14">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14">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14">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14">
                                            <p:txEl>
                                              <p:pRg st="7" end="7"/>
                                            </p:txEl>
                                          </p:spTgt>
                                        </p:tgtEl>
                                      </p:cBhvr>
                                      <p:to x="100000" y="60000"/>
                                    </p:animScale>
                                    <p:animScale>
                                      <p:cBhvr>
                                        <p:cTn id="140" dur="166" decel="50000">
                                          <p:stCondLst>
                                            <p:cond delay="676"/>
                                          </p:stCondLst>
                                        </p:cTn>
                                        <p:tgtEl>
                                          <p:spTgt spid="14">
                                            <p:txEl>
                                              <p:pRg st="7" end="7"/>
                                            </p:txEl>
                                          </p:spTgt>
                                        </p:tgtEl>
                                      </p:cBhvr>
                                      <p:to x="100000" y="100000"/>
                                    </p:animScale>
                                    <p:animScale>
                                      <p:cBhvr>
                                        <p:cTn id="141" dur="26">
                                          <p:stCondLst>
                                            <p:cond delay="1312"/>
                                          </p:stCondLst>
                                        </p:cTn>
                                        <p:tgtEl>
                                          <p:spTgt spid="14">
                                            <p:txEl>
                                              <p:pRg st="7" end="7"/>
                                            </p:txEl>
                                          </p:spTgt>
                                        </p:tgtEl>
                                      </p:cBhvr>
                                      <p:to x="100000" y="80000"/>
                                    </p:animScale>
                                    <p:animScale>
                                      <p:cBhvr>
                                        <p:cTn id="142" dur="166" decel="50000">
                                          <p:stCondLst>
                                            <p:cond delay="1338"/>
                                          </p:stCondLst>
                                        </p:cTn>
                                        <p:tgtEl>
                                          <p:spTgt spid="14">
                                            <p:txEl>
                                              <p:pRg st="7" end="7"/>
                                            </p:txEl>
                                          </p:spTgt>
                                        </p:tgtEl>
                                      </p:cBhvr>
                                      <p:to x="100000" y="100000"/>
                                    </p:animScale>
                                    <p:animScale>
                                      <p:cBhvr>
                                        <p:cTn id="143" dur="26">
                                          <p:stCondLst>
                                            <p:cond delay="1642"/>
                                          </p:stCondLst>
                                        </p:cTn>
                                        <p:tgtEl>
                                          <p:spTgt spid="14">
                                            <p:txEl>
                                              <p:pRg st="7" end="7"/>
                                            </p:txEl>
                                          </p:spTgt>
                                        </p:tgtEl>
                                      </p:cBhvr>
                                      <p:to x="100000" y="90000"/>
                                    </p:animScale>
                                    <p:animScale>
                                      <p:cBhvr>
                                        <p:cTn id="144" dur="166" decel="50000">
                                          <p:stCondLst>
                                            <p:cond delay="1668"/>
                                          </p:stCondLst>
                                        </p:cTn>
                                        <p:tgtEl>
                                          <p:spTgt spid="14">
                                            <p:txEl>
                                              <p:pRg st="7" end="7"/>
                                            </p:txEl>
                                          </p:spTgt>
                                        </p:tgtEl>
                                      </p:cBhvr>
                                      <p:to x="100000" y="100000"/>
                                    </p:animScale>
                                    <p:animScale>
                                      <p:cBhvr>
                                        <p:cTn id="145" dur="26">
                                          <p:stCondLst>
                                            <p:cond delay="1808"/>
                                          </p:stCondLst>
                                        </p:cTn>
                                        <p:tgtEl>
                                          <p:spTgt spid="14">
                                            <p:txEl>
                                              <p:pRg st="7" end="7"/>
                                            </p:txEl>
                                          </p:spTgt>
                                        </p:tgtEl>
                                      </p:cBhvr>
                                      <p:to x="100000" y="95000"/>
                                    </p:animScale>
                                    <p:animScale>
                                      <p:cBhvr>
                                        <p:cTn id="146" dur="166" decel="50000">
                                          <p:stCondLst>
                                            <p:cond delay="1834"/>
                                          </p:stCondLst>
                                        </p:cTn>
                                        <p:tgtEl>
                                          <p:spTgt spid="14">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Souris</a:t>
            </a:r>
          </a:p>
        </p:txBody>
      </p:sp>
      <p:pic>
        <p:nvPicPr>
          <p:cNvPr id="2" name="Image 1">
            <a:extLst>
              <a:ext uri="{FF2B5EF4-FFF2-40B4-BE49-F238E27FC236}">
                <a16:creationId xmlns:a16="http://schemas.microsoft.com/office/drawing/2014/main" id="{85FF72A1-D479-5621-9C8B-94F12E0F9169}"/>
              </a:ext>
            </a:extLst>
          </p:cNvPr>
          <p:cNvPicPr>
            <a:picLocks noChangeAspect="1"/>
          </p:cNvPicPr>
          <p:nvPr/>
        </p:nvPicPr>
        <p:blipFill>
          <a:blip r:embed="rId3"/>
          <a:stretch>
            <a:fillRect/>
          </a:stretch>
        </p:blipFill>
        <p:spPr>
          <a:xfrm>
            <a:off x="1773932" y="1988840"/>
            <a:ext cx="3810000" cy="3338513"/>
          </a:xfrm>
          <a:prstGeom prst="rect">
            <a:avLst/>
          </a:prstGeom>
        </p:spPr>
      </p:pic>
      <p:pic>
        <p:nvPicPr>
          <p:cNvPr id="6" name="Image 5">
            <a:extLst>
              <a:ext uri="{FF2B5EF4-FFF2-40B4-BE49-F238E27FC236}">
                <a16:creationId xmlns:a16="http://schemas.microsoft.com/office/drawing/2014/main" id="{EA699B7C-4C84-8A34-209E-9B88EF389D85}"/>
              </a:ext>
            </a:extLst>
          </p:cNvPr>
          <p:cNvPicPr>
            <a:picLocks noChangeAspect="1"/>
          </p:cNvPicPr>
          <p:nvPr/>
        </p:nvPicPr>
        <p:blipFill>
          <a:blip r:embed="rId4"/>
          <a:stretch>
            <a:fillRect/>
          </a:stretch>
        </p:blipFill>
        <p:spPr>
          <a:xfrm>
            <a:off x="5049057" y="1988840"/>
            <a:ext cx="3605386" cy="3605386"/>
          </a:xfrm>
          <a:prstGeom prst="rect">
            <a:avLst/>
          </a:prstGeom>
        </p:spPr>
      </p:pic>
    </p:spTree>
    <p:extLst>
      <p:ext uri="{BB962C8B-B14F-4D97-AF65-F5344CB8AC3E}">
        <p14:creationId xmlns:p14="http://schemas.microsoft.com/office/powerpoint/2010/main" val="2280475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t>Périphériques gamer</a:t>
            </a:r>
            <a:endParaRPr lang="fr-FR" dirty="0"/>
          </a:p>
        </p:txBody>
      </p:sp>
      <p:pic>
        <p:nvPicPr>
          <p:cNvPr id="4" name="Image 3">
            <a:extLst>
              <a:ext uri="{FF2B5EF4-FFF2-40B4-BE49-F238E27FC236}">
                <a16:creationId xmlns:a16="http://schemas.microsoft.com/office/drawing/2014/main" id="{C75DC6C5-DB6D-F6F2-9A72-0D1011C94BC1}"/>
              </a:ext>
            </a:extLst>
          </p:cNvPr>
          <p:cNvPicPr>
            <a:picLocks noChangeAspect="1"/>
          </p:cNvPicPr>
          <p:nvPr/>
        </p:nvPicPr>
        <p:blipFill>
          <a:blip r:embed="rId3"/>
          <a:stretch>
            <a:fillRect/>
          </a:stretch>
        </p:blipFill>
        <p:spPr>
          <a:xfrm>
            <a:off x="981844" y="1498600"/>
            <a:ext cx="6274668" cy="3959316"/>
          </a:xfrm>
          <a:prstGeom prst="rect">
            <a:avLst/>
          </a:prstGeom>
        </p:spPr>
      </p:pic>
      <p:pic>
        <p:nvPicPr>
          <p:cNvPr id="5" name="Image 4">
            <a:extLst>
              <a:ext uri="{FF2B5EF4-FFF2-40B4-BE49-F238E27FC236}">
                <a16:creationId xmlns:a16="http://schemas.microsoft.com/office/drawing/2014/main" id="{80369D95-53FD-6C11-9ED4-3968E0F48AB9}"/>
              </a:ext>
            </a:extLst>
          </p:cNvPr>
          <p:cNvPicPr>
            <a:picLocks noChangeAspect="1"/>
          </p:cNvPicPr>
          <p:nvPr/>
        </p:nvPicPr>
        <p:blipFill>
          <a:blip r:embed="rId4"/>
          <a:stretch>
            <a:fillRect/>
          </a:stretch>
        </p:blipFill>
        <p:spPr>
          <a:xfrm>
            <a:off x="6098788" y="1700808"/>
            <a:ext cx="5791200" cy="2895600"/>
          </a:xfrm>
          <a:prstGeom prst="rect">
            <a:avLst/>
          </a:prstGeom>
        </p:spPr>
      </p:pic>
      <p:pic>
        <p:nvPicPr>
          <p:cNvPr id="9" name="Image 8" descr="Une image contenant levier, objets en métal, manette, Contrôleur de jeu&#10;&#10;Description générée automatiquement">
            <a:extLst>
              <a:ext uri="{FF2B5EF4-FFF2-40B4-BE49-F238E27FC236}">
                <a16:creationId xmlns:a16="http://schemas.microsoft.com/office/drawing/2014/main" id="{C65FD791-32EA-0773-253B-ECDBE6C8F8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1837" y="2422437"/>
            <a:ext cx="4125074" cy="4435563"/>
          </a:xfrm>
          <a:prstGeom prst="rect">
            <a:avLst/>
          </a:prstGeom>
        </p:spPr>
      </p:pic>
    </p:spTree>
    <p:extLst>
      <p:ext uri="{BB962C8B-B14F-4D97-AF65-F5344CB8AC3E}">
        <p14:creationId xmlns:p14="http://schemas.microsoft.com/office/powerpoint/2010/main" val="127866214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197868" y="389990"/>
            <a:ext cx="10213775" cy="1545136"/>
          </a:xfrm>
        </p:spPr>
        <p:txBody>
          <a:bodyPr rtlCol="0">
            <a:normAutofit fontScale="90000"/>
          </a:bodyPr>
          <a:lstStyle/>
          <a:p>
            <a:pPr rtl="0"/>
            <a:r>
              <a:rPr lang="fr-FR" dirty="0"/>
              <a:t>Cas Pratique – Installation guidée de Windows</a:t>
            </a:r>
          </a:p>
        </p:txBody>
      </p:sp>
      <p:pic>
        <p:nvPicPr>
          <p:cNvPr id="2" name="Image 1">
            <a:extLst>
              <a:ext uri="{FF2B5EF4-FFF2-40B4-BE49-F238E27FC236}">
                <a16:creationId xmlns:a16="http://schemas.microsoft.com/office/drawing/2014/main" id="{0529E5DC-A957-E79E-0C21-3A824A354F0E}"/>
              </a:ext>
            </a:extLst>
          </p:cNvPr>
          <p:cNvPicPr>
            <a:picLocks noChangeAspect="1"/>
          </p:cNvPicPr>
          <p:nvPr/>
        </p:nvPicPr>
        <p:blipFill>
          <a:blip r:embed="rId3"/>
          <a:stretch>
            <a:fillRect/>
          </a:stretch>
        </p:blipFill>
        <p:spPr>
          <a:xfrm>
            <a:off x="2205980" y="2204864"/>
            <a:ext cx="7014412" cy="3945607"/>
          </a:xfrm>
          <a:prstGeom prst="rect">
            <a:avLst/>
          </a:prstGeom>
        </p:spPr>
      </p:pic>
    </p:spTree>
    <p:extLst>
      <p:ext uri="{BB962C8B-B14F-4D97-AF65-F5344CB8AC3E}">
        <p14:creationId xmlns:p14="http://schemas.microsoft.com/office/powerpoint/2010/main" val="708030346"/>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Cas pratique</a:t>
            </a:r>
          </a:p>
        </p:txBody>
      </p:sp>
      <p:sp>
        <p:nvSpPr>
          <p:cNvPr id="10" name="Espace réservé du contenu 9"/>
          <p:cNvSpPr>
            <a:spLocks noGrp="1"/>
          </p:cNvSpPr>
          <p:nvPr>
            <p:ph sz="half" idx="2"/>
          </p:nvPr>
        </p:nvSpPr>
        <p:spPr>
          <a:xfrm>
            <a:off x="1320456" y="1916832"/>
            <a:ext cx="7222228" cy="3454400"/>
          </a:xfrm>
        </p:spPr>
        <p:txBody>
          <a:bodyPr rtlCol="0"/>
          <a:lstStyle/>
          <a:p>
            <a:pPr marL="0" indent="0" rtl="0">
              <a:buNone/>
            </a:pPr>
            <a:r>
              <a:rPr lang="fr-FR" dirty="0"/>
              <a:t>- Création d’une clé USB d’installation de Windows,</a:t>
            </a:r>
          </a:p>
          <a:p>
            <a:pPr marL="0" indent="0" rtl="0">
              <a:buNone/>
            </a:pPr>
            <a:r>
              <a:rPr lang="fr-FR" dirty="0"/>
              <a:t>- Installation de Windows sur un PC,</a:t>
            </a:r>
          </a:p>
          <a:p>
            <a:pPr marL="0" indent="0" rtl="0">
              <a:buNone/>
            </a:pPr>
            <a:r>
              <a:rPr lang="fr-FR" dirty="0"/>
              <a:t>- Configuration de Windows,</a:t>
            </a:r>
          </a:p>
          <a:p>
            <a:pPr marL="0" indent="0" rtl="0">
              <a:buNone/>
            </a:pPr>
            <a:r>
              <a:rPr lang="fr-FR" dirty="0"/>
              <a:t>- Mises à jour de Windows,</a:t>
            </a:r>
          </a:p>
        </p:txBody>
      </p:sp>
    </p:spTree>
    <p:extLst>
      <p:ext uri="{BB962C8B-B14F-4D97-AF65-F5344CB8AC3E}">
        <p14:creationId xmlns:p14="http://schemas.microsoft.com/office/powerpoint/2010/main" val="29056770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80">
                                          <p:stCondLst>
                                            <p:cond delay="0"/>
                                          </p:stCondLst>
                                        </p:cTn>
                                        <p:tgtEl>
                                          <p:spTgt spid="10">
                                            <p:txEl>
                                              <p:pRg st="0" end="0"/>
                                            </p:txEl>
                                          </p:spTgt>
                                        </p:tgtEl>
                                      </p:cBhvr>
                                    </p:animEffect>
                                    <p:anim calcmode="lin" valueType="num">
                                      <p:cBhvr>
                                        <p:cTn id="8"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xEl>
                                              <p:pRg st="0" end="0"/>
                                            </p:txEl>
                                          </p:spTgt>
                                        </p:tgtEl>
                                      </p:cBhvr>
                                      <p:to x="100000" y="60000"/>
                                    </p:animScale>
                                    <p:animScale>
                                      <p:cBhvr>
                                        <p:cTn id="14" dur="166" decel="50000">
                                          <p:stCondLst>
                                            <p:cond delay="676"/>
                                          </p:stCondLst>
                                        </p:cTn>
                                        <p:tgtEl>
                                          <p:spTgt spid="10">
                                            <p:txEl>
                                              <p:pRg st="0" end="0"/>
                                            </p:txEl>
                                          </p:spTgt>
                                        </p:tgtEl>
                                      </p:cBhvr>
                                      <p:to x="100000" y="100000"/>
                                    </p:animScale>
                                    <p:animScale>
                                      <p:cBhvr>
                                        <p:cTn id="15" dur="26">
                                          <p:stCondLst>
                                            <p:cond delay="1312"/>
                                          </p:stCondLst>
                                        </p:cTn>
                                        <p:tgtEl>
                                          <p:spTgt spid="10">
                                            <p:txEl>
                                              <p:pRg st="0" end="0"/>
                                            </p:txEl>
                                          </p:spTgt>
                                        </p:tgtEl>
                                      </p:cBhvr>
                                      <p:to x="100000" y="80000"/>
                                    </p:animScale>
                                    <p:animScale>
                                      <p:cBhvr>
                                        <p:cTn id="16" dur="166" decel="50000">
                                          <p:stCondLst>
                                            <p:cond delay="1338"/>
                                          </p:stCondLst>
                                        </p:cTn>
                                        <p:tgtEl>
                                          <p:spTgt spid="10">
                                            <p:txEl>
                                              <p:pRg st="0" end="0"/>
                                            </p:txEl>
                                          </p:spTgt>
                                        </p:tgtEl>
                                      </p:cBhvr>
                                      <p:to x="100000" y="100000"/>
                                    </p:animScale>
                                    <p:animScale>
                                      <p:cBhvr>
                                        <p:cTn id="17" dur="26">
                                          <p:stCondLst>
                                            <p:cond delay="1642"/>
                                          </p:stCondLst>
                                        </p:cTn>
                                        <p:tgtEl>
                                          <p:spTgt spid="10">
                                            <p:txEl>
                                              <p:pRg st="0" end="0"/>
                                            </p:txEl>
                                          </p:spTgt>
                                        </p:tgtEl>
                                      </p:cBhvr>
                                      <p:to x="100000" y="90000"/>
                                    </p:animScale>
                                    <p:animScale>
                                      <p:cBhvr>
                                        <p:cTn id="18" dur="166" decel="50000">
                                          <p:stCondLst>
                                            <p:cond delay="1668"/>
                                          </p:stCondLst>
                                        </p:cTn>
                                        <p:tgtEl>
                                          <p:spTgt spid="10">
                                            <p:txEl>
                                              <p:pRg st="0" end="0"/>
                                            </p:txEl>
                                          </p:spTgt>
                                        </p:tgtEl>
                                      </p:cBhvr>
                                      <p:to x="100000" y="100000"/>
                                    </p:animScale>
                                    <p:animScale>
                                      <p:cBhvr>
                                        <p:cTn id="19" dur="26">
                                          <p:stCondLst>
                                            <p:cond delay="1808"/>
                                          </p:stCondLst>
                                        </p:cTn>
                                        <p:tgtEl>
                                          <p:spTgt spid="10">
                                            <p:txEl>
                                              <p:pRg st="0" end="0"/>
                                            </p:txEl>
                                          </p:spTgt>
                                        </p:tgtEl>
                                      </p:cBhvr>
                                      <p:to x="100000" y="95000"/>
                                    </p:animScale>
                                    <p:animScale>
                                      <p:cBhvr>
                                        <p:cTn id="20" dur="166" decel="50000">
                                          <p:stCondLst>
                                            <p:cond delay="1834"/>
                                          </p:stCondLst>
                                        </p:cTn>
                                        <p:tgtEl>
                                          <p:spTgt spid="10">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wipe(down)">
                                      <p:cBhvr>
                                        <p:cTn id="25" dur="580">
                                          <p:stCondLst>
                                            <p:cond delay="0"/>
                                          </p:stCondLst>
                                        </p:cTn>
                                        <p:tgtEl>
                                          <p:spTgt spid="10">
                                            <p:txEl>
                                              <p:pRg st="1" end="1"/>
                                            </p:txEl>
                                          </p:spTgt>
                                        </p:tgtEl>
                                      </p:cBhvr>
                                    </p:animEffect>
                                    <p:anim calcmode="lin" valueType="num">
                                      <p:cBhvr>
                                        <p:cTn id="26" dur="1822" tmFilter="0,0; 0.14,0.36; 0.43,0.73; 0.71,0.91; 1.0,1.0">
                                          <p:stCondLst>
                                            <p:cond delay="0"/>
                                          </p:stCondLst>
                                        </p:cTn>
                                        <p:tgtEl>
                                          <p:spTgt spid="10">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0">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0">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0">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0">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0">
                                            <p:txEl>
                                              <p:pRg st="1" end="1"/>
                                            </p:txEl>
                                          </p:spTgt>
                                        </p:tgtEl>
                                      </p:cBhvr>
                                      <p:to x="100000" y="60000"/>
                                    </p:animScale>
                                    <p:animScale>
                                      <p:cBhvr>
                                        <p:cTn id="32" dur="166" decel="50000">
                                          <p:stCondLst>
                                            <p:cond delay="676"/>
                                          </p:stCondLst>
                                        </p:cTn>
                                        <p:tgtEl>
                                          <p:spTgt spid="10">
                                            <p:txEl>
                                              <p:pRg st="1" end="1"/>
                                            </p:txEl>
                                          </p:spTgt>
                                        </p:tgtEl>
                                      </p:cBhvr>
                                      <p:to x="100000" y="100000"/>
                                    </p:animScale>
                                    <p:animScale>
                                      <p:cBhvr>
                                        <p:cTn id="33" dur="26">
                                          <p:stCondLst>
                                            <p:cond delay="1312"/>
                                          </p:stCondLst>
                                        </p:cTn>
                                        <p:tgtEl>
                                          <p:spTgt spid="10">
                                            <p:txEl>
                                              <p:pRg st="1" end="1"/>
                                            </p:txEl>
                                          </p:spTgt>
                                        </p:tgtEl>
                                      </p:cBhvr>
                                      <p:to x="100000" y="80000"/>
                                    </p:animScale>
                                    <p:animScale>
                                      <p:cBhvr>
                                        <p:cTn id="34" dur="166" decel="50000">
                                          <p:stCondLst>
                                            <p:cond delay="1338"/>
                                          </p:stCondLst>
                                        </p:cTn>
                                        <p:tgtEl>
                                          <p:spTgt spid="10">
                                            <p:txEl>
                                              <p:pRg st="1" end="1"/>
                                            </p:txEl>
                                          </p:spTgt>
                                        </p:tgtEl>
                                      </p:cBhvr>
                                      <p:to x="100000" y="100000"/>
                                    </p:animScale>
                                    <p:animScale>
                                      <p:cBhvr>
                                        <p:cTn id="35" dur="26">
                                          <p:stCondLst>
                                            <p:cond delay="1642"/>
                                          </p:stCondLst>
                                        </p:cTn>
                                        <p:tgtEl>
                                          <p:spTgt spid="10">
                                            <p:txEl>
                                              <p:pRg st="1" end="1"/>
                                            </p:txEl>
                                          </p:spTgt>
                                        </p:tgtEl>
                                      </p:cBhvr>
                                      <p:to x="100000" y="90000"/>
                                    </p:animScale>
                                    <p:animScale>
                                      <p:cBhvr>
                                        <p:cTn id="36" dur="166" decel="50000">
                                          <p:stCondLst>
                                            <p:cond delay="1668"/>
                                          </p:stCondLst>
                                        </p:cTn>
                                        <p:tgtEl>
                                          <p:spTgt spid="10">
                                            <p:txEl>
                                              <p:pRg st="1" end="1"/>
                                            </p:txEl>
                                          </p:spTgt>
                                        </p:tgtEl>
                                      </p:cBhvr>
                                      <p:to x="100000" y="100000"/>
                                    </p:animScale>
                                    <p:animScale>
                                      <p:cBhvr>
                                        <p:cTn id="37" dur="26">
                                          <p:stCondLst>
                                            <p:cond delay="1808"/>
                                          </p:stCondLst>
                                        </p:cTn>
                                        <p:tgtEl>
                                          <p:spTgt spid="10">
                                            <p:txEl>
                                              <p:pRg st="1" end="1"/>
                                            </p:txEl>
                                          </p:spTgt>
                                        </p:tgtEl>
                                      </p:cBhvr>
                                      <p:to x="100000" y="95000"/>
                                    </p:animScale>
                                    <p:animScale>
                                      <p:cBhvr>
                                        <p:cTn id="38" dur="166" decel="50000">
                                          <p:stCondLst>
                                            <p:cond delay="1834"/>
                                          </p:stCondLst>
                                        </p:cTn>
                                        <p:tgtEl>
                                          <p:spTgt spid="10">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wipe(down)">
                                      <p:cBhvr>
                                        <p:cTn id="43" dur="580">
                                          <p:stCondLst>
                                            <p:cond delay="0"/>
                                          </p:stCondLst>
                                        </p:cTn>
                                        <p:tgtEl>
                                          <p:spTgt spid="10">
                                            <p:txEl>
                                              <p:pRg st="2" end="2"/>
                                            </p:txEl>
                                          </p:spTgt>
                                        </p:tgtEl>
                                      </p:cBhvr>
                                    </p:animEffect>
                                    <p:anim calcmode="lin" valueType="num">
                                      <p:cBhvr>
                                        <p:cTn id="44" dur="1822" tmFilter="0,0; 0.14,0.36; 0.43,0.73; 0.71,0.91; 1.0,1.0">
                                          <p:stCondLst>
                                            <p:cond delay="0"/>
                                          </p:stCondLst>
                                        </p:cTn>
                                        <p:tgtEl>
                                          <p:spTgt spid="10">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0">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0">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0">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0">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0">
                                            <p:txEl>
                                              <p:pRg st="2" end="2"/>
                                            </p:txEl>
                                          </p:spTgt>
                                        </p:tgtEl>
                                      </p:cBhvr>
                                      <p:to x="100000" y="60000"/>
                                    </p:animScale>
                                    <p:animScale>
                                      <p:cBhvr>
                                        <p:cTn id="50" dur="166" decel="50000">
                                          <p:stCondLst>
                                            <p:cond delay="676"/>
                                          </p:stCondLst>
                                        </p:cTn>
                                        <p:tgtEl>
                                          <p:spTgt spid="10">
                                            <p:txEl>
                                              <p:pRg st="2" end="2"/>
                                            </p:txEl>
                                          </p:spTgt>
                                        </p:tgtEl>
                                      </p:cBhvr>
                                      <p:to x="100000" y="100000"/>
                                    </p:animScale>
                                    <p:animScale>
                                      <p:cBhvr>
                                        <p:cTn id="51" dur="26">
                                          <p:stCondLst>
                                            <p:cond delay="1312"/>
                                          </p:stCondLst>
                                        </p:cTn>
                                        <p:tgtEl>
                                          <p:spTgt spid="10">
                                            <p:txEl>
                                              <p:pRg st="2" end="2"/>
                                            </p:txEl>
                                          </p:spTgt>
                                        </p:tgtEl>
                                      </p:cBhvr>
                                      <p:to x="100000" y="80000"/>
                                    </p:animScale>
                                    <p:animScale>
                                      <p:cBhvr>
                                        <p:cTn id="52" dur="166" decel="50000">
                                          <p:stCondLst>
                                            <p:cond delay="1338"/>
                                          </p:stCondLst>
                                        </p:cTn>
                                        <p:tgtEl>
                                          <p:spTgt spid="10">
                                            <p:txEl>
                                              <p:pRg st="2" end="2"/>
                                            </p:txEl>
                                          </p:spTgt>
                                        </p:tgtEl>
                                      </p:cBhvr>
                                      <p:to x="100000" y="100000"/>
                                    </p:animScale>
                                    <p:animScale>
                                      <p:cBhvr>
                                        <p:cTn id="53" dur="26">
                                          <p:stCondLst>
                                            <p:cond delay="1642"/>
                                          </p:stCondLst>
                                        </p:cTn>
                                        <p:tgtEl>
                                          <p:spTgt spid="10">
                                            <p:txEl>
                                              <p:pRg st="2" end="2"/>
                                            </p:txEl>
                                          </p:spTgt>
                                        </p:tgtEl>
                                      </p:cBhvr>
                                      <p:to x="100000" y="90000"/>
                                    </p:animScale>
                                    <p:animScale>
                                      <p:cBhvr>
                                        <p:cTn id="54" dur="166" decel="50000">
                                          <p:stCondLst>
                                            <p:cond delay="1668"/>
                                          </p:stCondLst>
                                        </p:cTn>
                                        <p:tgtEl>
                                          <p:spTgt spid="10">
                                            <p:txEl>
                                              <p:pRg st="2" end="2"/>
                                            </p:txEl>
                                          </p:spTgt>
                                        </p:tgtEl>
                                      </p:cBhvr>
                                      <p:to x="100000" y="100000"/>
                                    </p:animScale>
                                    <p:animScale>
                                      <p:cBhvr>
                                        <p:cTn id="55" dur="26">
                                          <p:stCondLst>
                                            <p:cond delay="1808"/>
                                          </p:stCondLst>
                                        </p:cTn>
                                        <p:tgtEl>
                                          <p:spTgt spid="10">
                                            <p:txEl>
                                              <p:pRg st="2" end="2"/>
                                            </p:txEl>
                                          </p:spTgt>
                                        </p:tgtEl>
                                      </p:cBhvr>
                                      <p:to x="100000" y="95000"/>
                                    </p:animScale>
                                    <p:animScale>
                                      <p:cBhvr>
                                        <p:cTn id="56" dur="166" decel="50000">
                                          <p:stCondLst>
                                            <p:cond delay="1834"/>
                                          </p:stCondLst>
                                        </p:cTn>
                                        <p:tgtEl>
                                          <p:spTgt spid="10">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0">
                                            <p:txEl>
                                              <p:pRg st="3" end="3"/>
                                            </p:txEl>
                                          </p:spTgt>
                                        </p:tgtEl>
                                        <p:attrNameLst>
                                          <p:attrName>style.visibility</p:attrName>
                                        </p:attrNameLst>
                                      </p:cBhvr>
                                      <p:to>
                                        <p:strVal val="visible"/>
                                      </p:to>
                                    </p:set>
                                    <p:animEffect transition="in" filter="wipe(down)">
                                      <p:cBhvr>
                                        <p:cTn id="61" dur="580">
                                          <p:stCondLst>
                                            <p:cond delay="0"/>
                                          </p:stCondLst>
                                        </p:cTn>
                                        <p:tgtEl>
                                          <p:spTgt spid="10">
                                            <p:txEl>
                                              <p:pRg st="3" end="3"/>
                                            </p:txEl>
                                          </p:spTgt>
                                        </p:tgtEl>
                                      </p:cBhvr>
                                    </p:animEffect>
                                    <p:anim calcmode="lin" valueType="num">
                                      <p:cBhvr>
                                        <p:cTn id="62" dur="1822" tmFilter="0,0; 0.14,0.36; 0.43,0.73; 0.71,0.91; 1.0,1.0">
                                          <p:stCondLst>
                                            <p:cond delay="0"/>
                                          </p:stCondLst>
                                        </p:cTn>
                                        <p:tgtEl>
                                          <p:spTgt spid="10">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xEl>
                                              <p:pRg st="3" end="3"/>
                                            </p:txEl>
                                          </p:spTgt>
                                        </p:tgtEl>
                                      </p:cBhvr>
                                      <p:to x="100000" y="60000"/>
                                    </p:animScale>
                                    <p:animScale>
                                      <p:cBhvr>
                                        <p:cTn id="68" dur="166" decel="50000">
                                          <p:stCondLst>
                                            <p:cond delay="676"/>
                                          </p:stCondLst>
                                        </p:cTn>
                                        <p:tgtEl>
                                          <p:spTgt spid="10">
                                            <p:txEl>
                                              <p:pRg st="3" end="3"/>
                                            </p:txEl>
                                          </p:spTgt>
                                        </p:tgtEl>
                                      </p:cBhvr>
                                      <p:to x="100000" y="100000"/>
                                    </p:animScale>
                                    <p:animScale>
                                      <p:cBhvr>
                                        <p:cTn id="69" dur="26">
                                          <p:stCondLst>
                                            <p:cond delay="1312"/>
                                          </p:stCondLst>
                                        </p:cTn>
                                        <p:tgtEl>
                                          <p:spTgt spid="10">
                                            <p:txEl>
                                              <p:pRg st="3" end="3"/>
                                            </p:txEl>
                                          </p:spTgt>
                                        </p:tgtEl>
                                      </p:cBhvr>
                                      <p:to x="100000" y="80000"/>
                                    </p:animScale>
                                    <p:animScale>
                                      <p:cBhvr>
                                        <p:cTn id="70" dur="166" decel="50000">
                                          <p:stCondLst>
                                            <p:cond delay="1338"/>
                                          </p:stCondLst>
                                        </p:cTn>
                                        <p:tgtEl>
                                          <p:spTgt spid="10">
                                            <p:txEl>
                                              <p:pRg st="3" end="3"/>
                                            </p:txEl>
                                          </p:spTgt>
                                        </p:tgtEl>
                                      </p:cBhvr>
                                      <p:to x="100000" y="100000"/>
                                    </p:animScale>
                                    <p:animScale>
                                      <p:cBhvr>
                                        <p:cTn id="71" dur="26">
                                          <p:stCondLst>
                                            <p:cond delay="1642"/>
                                          </p:stCondLst>
                                        </p:cTn>
                                        <p:tgtEl>
                                          <p:spTgt spid="10">
                                            <p:txEl>
                                              <p:pRg st="3" end="3"/>
                                            </p:txEl>
                                          </p:spTgt>
                                        </p:tgtEl>
                                      </p:cBhvr>
                                      <p:to x="100000" y="90000"/>
                                    </p:animScale>
                                    <p:animScale>
                                      <p:cBhvr>
                                        <p:cTn id="72" dur="166" decel="50000">
                                          <p:stCondLst>
                                            <p:cond delay="1668"/>
                                          </p:stCondLst>
                                        </p:cTn>
                                        <p:tgtEl>
                                          <p:spTgt spid="10">
                                            <p:txEl>
                                              <p:pRg st="3" end="3"/>
                                            </p:txEl>
                                          </p:spTgt>
                                        </p:tgtEl>
                                      </p:cBhvr>
                                      <p:to x="100000" y="100000"/>
                                    </p:animScale>
                                    <p:animScale>
                                      <p:cBhvr>
                                        <p:cTn id="73" dur="26">
                                          <p:stCondLst>
                                            <p:cond delay="1808"/>
                                          </p:stCondLst>
                                        </p:cTn>
                                        <p:tgtEl>
                                          <p:spTgt spid="10">
                                            <p:txEl>
                                              <p:pRg st="3" end="3"/>
                                            </p:txEl>
                                          </p:spTgt>
                                        </p:tgtEl>
                                      </p:cBhvr>
                                      <p:to x="100000" y="95000"/>
                                    </p:animScale>
                                    <p:animScale>
                                      <p:cBhvr>
                                        <p:cTn id="74" dur="166" decel="50000">
                                          <p:stCondLst>
                                            <p:cond delay="1834"/>
                                          </p:stCondLst>
                                        </p:cTn>
                                        <p:tgtEl>
                                          <p:spTgt spid="10">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Protection du système</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1121801721"/>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Les différents types de menaces</a:t>
            </a:r>
          </a:p>
        </p:txBody>
      </p:sp>
      <p:sp>
        <p:nvSpPr>
          <p:cNvPr id="10" name="Espace réservé du contenu 9"/>
          <p:cNvSpPr>
            <a:spLocks noGrp="1"/>
          </p:cNvSpPr>
          <p:nvPr>
            <p:ph sz="half" idx="2"/>
          </p:nvPr>
        </p:nvSpPr>
        <p:spPr>
          <a:xfrm>
            <a:off x="1125860" y="1844824"/>
            <a:ext cx="9772073" cy="3454400"/>
          </a:xfrm>
        </p:spPr>
        <p:txBody>
          <a:bodyPr rtlCol="0"/>
          <a:lstStyle/>
          <a:p>
            <a:pPr rtl="0"/>
            <a:r>
              <a:rPr lang="fr-FR" dirty="0"/>
              <a:t>Les menaces informatiques représentent une menace omniprésente dans notre environnement numérique.</a:t>
            </a:r>
          </a:p>
          <a:p>
            <a:pPr rtl="0"/>
            <a:endParaRPr lang="fr-FR" dirty="0"/>
          </a:p>
          <a:p>
            <a:pPr rtl="0"/>
            <a:r>
              <a:rPr lang="fr-FR" dirty="0"/>
              <a:t> Parmi les principales menaces, on trouve les virus, les logiciels malveillants, les attaques par phishing, le ransomware et les attaques par déni de service.</a:t>
            </a:r>
          </a:p>
        </p:txBody>
      </p:sp>
    </p:spTree>
    <p:extLst>
      <p:ext uri="{BB962C8B-B14F-4D97-AF65-F5344CB8AC3E}">
        <p14:creationId xmlns:p14="http://schemas.microsoft.com/office/powerpoint/2010/main" val="1328983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Solution antivirus gratuit et payant</a:t>
            </a:r>
          </a:p>
        </p:txBody>
      </p:sp>
      <p:pic>
        <p:nvPicPr>
          <p:cNvPr id="2" name="Image 1">
            <a:extLst>
              <a:ext uri="{FF2B5EF4-FFF2-40B4-BE49-F238E27FC236}">
                <a16:creationId xmlns:a16="http://schemas.microsoft.com/office/drawing/2014/main" id="{0BE0826C-F7A1-396D-52A9-B1A04874A2F2}"/>
              </a:ext>
            </a:extLst>
          </p:cNvPr>
          <p:cNvPicPr>
            <a:picLocks noChangeAspect="1"/>
          </p:cNvPicPr>
          <p:nvPr/>
        </p:nvPicPr>
        <p:blipFill>
          <a:blip r:embed="rId3"/>
          <a:stretch>
            <a:fillRect/>
          </a:stretch>
        </p:blipFill>
        <p:spPr>
          <a:xfrm>
            <a:off x="1125860" y="1772816"/>
            <a:ext cx="2466975" cy="1847850"/>
          </a:xfrm>
          <a:prstGeom prst="rect">
            <a:avLst/>
          </a:prstGeom>
        </p:spPr>
      </p:pic>
      <p:pic>
        <p:nvPicPr>
          <p:cNvPr id="4" name="Image 3">
            <a:extLst>
              <a:ext uri="{FF2B5EF4-FFF2-40B4-BE49-F238E27FC236}">
                <a16:creationId xmlns:a16="http://schemas.microsoft.com/office/drawing/2014/main" id="{3C1D2F95-B347-E54A-024B-7D11FE70F4E0}"/>
              </a:ext>
            </a:extLst>
          </p:cNvPr>
          <p:cNvPicPr>
            <a:picLocks noChangeAspect="1"/>
          </p:cNvPicPr>
          <p:nvPr/>
        </p:nvPicPr>
        <p:blipFill>
          <a:blip r:embed="rId4"/>
          <a:stretch>
            <a:fillRect/>
          </a:stretch>
        </p:blipFill>
        <p:spPr>
          <a:xfrm>
            <a:off x="4006180" y="1772816"/>
            <a:ext cx="3519715" cy="1847850"/>
          </a:xfrm>
          <a:prstGeom prst="rect">
            <a:avLst/>
          </a:prstGeom>
        </p:spPr>
      </p:pic>
      <p:pic>
        <p:nvPicPr>
          <p:cNvPr id="8" name="Image 7">
            <a:extLst>
              <a:ext uri="{FF2B5EF4-FFF2-40B4-BE49-F238E27FC236}">
                <a16:creationId xmlns:a16="http://schemas.microsoft.com/office/drawing/2014/main" id="{7E1C2970-6A5E-56B8-36E7-BA7C0553D7EF}"/>
              </a:ext>
            </a:extLst>
          </p:cNvPr>
          <p:cNvPicPr>
            <a:picLocks noChangeAspect="1"/>
          </p:cNvPicPr>
          <p:nvPr/>
        </p:nvPicPr>
        <p:blipFill>
          <a:blip r:embed="rId5"/>
          <a:stretch>
            <a:fillRect/>
          </a:stretch>
        </p:blipFill>
        <p:spPr>
          <a:xfrm>
            <a:off x="7939240" y="1772816"/>
            <a:ext cx="3866951" cy="2686160"/>
          </a:xfrm>
          <a:prstGeom prst="rect">
            <a:avLst/>
          </a:prstGeom>
        </p:spPr>
      </p:pic>
      <p:pic>
        <p:nvPicPr>
          <p:cNvPr id="9" name="Image 8">
            <a:extLst>
              <a:ext uri="{FF2B5EF4-FFF2-40B4-BE49-F238E27FC236}">
                <a16:creationId xmlns:a16="http://schemas.microsoft.com/office/drawing/2014/main" id="{85C5BE66-3939-3556-5127-A7529A0304BF}"/>
              </a:ext>
            </a:extLst>
          </p:cNvPr>
          <p:cNvPicPr>
            <a:picLocks noChangeAspect="1"/>
          </p:cNvPicPr>
          <p:nvPr/>
        </p:nvPicPr>
        <p:blipFill>
          <a:blip r:embed="rId6"/>
          <a:stretch>
            <a:fillRect/>
          </a:stretch>
        </p:blipFill>
        <p:spPr>
          <a:xfrm>
            <a:off x="909836" y="4378326"/>
            <a:ext cx="2286000" cy="2286000"/>
          </a:xfrm>
          <a:prstGeom prst="rect">
            <a:avLst/>
          </a:prstGeom>
        </p:spPr>
      </p:pic>
      <p:pic>
        <p:nvPicPr>
          <p:cNvPr id="10" name="Image 9">
            <a:extLst>
              <a:ext uri="{FF2B5EF4-FFF2-40B4-BE49-F238E27FC236}">
                <a16:creationId xmlns:a16="http://schemas.microsoft.com/office/drawing/2014/main" id="{30EBD3F1-C833-7223-A1FA-105B7B354C77}"/>
              </a:ext>
            </a:extLst>
          </p:cNvPr>
          <p:cNvPicPr>
            <a:picLocks noChangeAspect="1"/>
          </p:cNvPicPr>
          <p:nvPr/>
        </p:nvPicPr>
        <p:blipFill>
          <a:blip r:embed="rId7"/>
          <a:stretch>
            <a:fillRect/>
          </a:stretch>
        </p:blipFill>
        <p:spPr>
          <a:xfrm>
            <a:off x="3491535" y="4378326"/>
            <a:ext cx="4050706" cy="2333207"/>
          </a:xfrm>
          <a:prstGeom prst="rect">
            <a:avLst/>
          </a:prstGeom>
        </p:spPr>
      </p:pic>
    </p:spTree>
    <p:extLst>
      <p:ext uri="{BB962C8B-B14F-4D97-AF65-F5344CB8AC3E}">
        <p14:creationId xmlns:p14="http://schemas.microsoft.com/office/powerpoint/2010/main" val="16141263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Pare-feu </a:t>
            </a:r>
            <a:r>
              <a:rPr lang="fr-FR" dirty="0" err="1"/>
              <a:t>windows</a:t>
            </a:r>
            <a:endParaRPr lang="fr-FR" dirty="0"/>
          </a:p>
        </p:txBody>
      </p:sp>
      <p:sp>
        <p:nvSpPr>
          <p:cNvPr id="4" name="ZoneTexte 3">
            <a:extLst>
              <a:ext uri="{FF2B5EF4-FFF2-40B4-BE49-F238E27FC236}">
                <a16:creationId xmlns:a16="http://schemas.microsoft.com/office/drawing/2014/main" id="{FCA032CC-F51E-9346-4DC3-0A4D75A24BC4}"/>
              </a:ext>
            </a:extLst>
          </p:cNvPr>
          <p:cNvSpPr txBox="1"/>
          <p:nvPr/>
        </p:nvSpPr>
        <p:spPr>
          <a:xfrm>
            <a:off x="1773932" y="2348880"/>
            <a:ext cx="8220873" cy="3416320"/>
          </a:xfrm>
          <a:prstGeom prst="rect">
            <a:avLst/>
          </a:prstGeom>
          <a:noFill/>
        </p:spPr>
        <p:txBody>
          <a:bodyPr wrap="square">
            <a:spAutoFit/>
          </a:bodyPr>
          <a:lstStyle/>
          <a:p>
            <a:r>
              <a:rPr lang="fr-FR" dirty="0"/>
              <a:t>Le pare-feu Windows, intégré au système d'exploitation, est une barrière de sécurité essentielle. Il contrôle les flux de données entrants et sortants, offrant une protection contre les menaces en ligne. </a:t>
            </a:r>
          </a:p>
          <a:p>
            <a:endParaRPr lang="fr-FR" dirty="0"/>
          </a:p>
          <a:p>
            <a:r>
              <a:rPr lang="fr-FR" dirty="0"/>
              <a:t>En filtrant le trafic réseau, le pare-feu sécurise votre PC contre les intrusions non autorisées. Il peut être configuré pour autoriser ou bloquer spécifiquement les applications, assurant une protection adaptée à vos besoins.</a:t>
            </a:r>
          </a:p>
        </p:txBody>
      </p:sp>
    </p:spTree>
    <p:extLst>
      <p:ext uri="{BB962C8B-B14F-4D97-AF65-F5344CB8AC3E}">
        <p14:creationId xmlns:p14="http://schemas.microsoft.com/office/powerpoint/2010/main" val="109560436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down)">
                                      <p:cBhvr>
                                        <p:cTn id="25" dur="580">
                                          <p:stCondLst>
                                            <p:cond delay="0"/>
                                          </p:stCondLst>
                                        </p:cTn>
                                        <p:tgtEl>
                                          <p:spTgt spid="4">
                                            <p:txEl>
                                              <p:pRg st="2" end="2"/>
                                            </p:txEl>
                                          </p:spTgt>
                                        </p:tgtEl>
                                      </p:cBhvr>
                                    </p:animEffect>
                                    <p:anim calcmode="lin" valueType="num">
                                      <p:cBhvr>
                                        <p:cTn id="26"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2" end="2"/>
                                            </p:txEl>
                                          </p:spTgt>
                                        </p:tgtEl>
                                      </p:cBhvr>
                                      <p:to x="100000" y="60000"/>
                                    </p:animScale>
                                    <p:animScale>
                                      <p:cBhvr>
                                        <p:cTn id="32" dur="166" decel="50000">
                                          <p:stCondLst>
                                            <p:cond delay="676"/>
                                          </p:stCondLst>
                                        </p:cTn>
                                        <p:tgtEl>
                                          <p:spTgt spid="4">
                                            <p:txEl>
                                              <p:pRg st="2" end="2"/>
                                            </p:txEl>
                                          </p:spTgt>
                                        </p:tgtEl>
                                      </p:cBhvr>
                                      <p:to x="100000" y="100000"/>
                                    </p:animScale>
                                    <p:animScale>
                                      <p:cBhvr>
                                        <p:cTn id="33" dur="26">
                                          <p:stCondLst>
                                            <p:cond delay="1312"/>
                                          </p:stCondLst>
                                        </p:cTn>
                                        <p:tgtEl>
                                          <p:spTgt spid="4">
                                            <p:txEl>
                                              <p:pRg st="2" end="2"/>
                                            </p:txEl>
                                          </p:spTgt>
                                        </p:tgtEl>
                                      </p:cBhvr>
                                      <p:to x="100000" y="80000"/>
                                    </p:animScale>
                                    <p:animScale>
                                      <p:cBhvr>
                                        <p:cTn id="34" dur="166" decel="50000">
                                          <p:stCondLst>
                                            <p:cond delay="1338"/>
                                          </p:stCondLst>
                                        </p:cTn>
                                        <p:tgtEl>
                                          <p:spTgt spid="4">
                                            <p:txEl>
                                              <p:pRg st="2" end="2"/>
                                            </p:txEl>
                                          </p:spTgt>
                                        </p:tgtEl>
                                      </p:cBhvr>
                                      <p:to x="100000" y="100000"/>
                                    </p:animScale>
                                    <p:animScale>
                                      <p:cBhvr>
                                        <p:cTn id="35" dur="26">
                                          <p:stCondLst>
                                            <p:cond delay="1642"/>
                                          </p:stCondLst>
                                        </p:cTn>
                                        <p:tgtEl>
                                          <p:spTgt spid="4">
                                            <p:txEl>
                                              <p:pRg st="2" end="2"/>
                                            </p:txEl>
                                          </p:spTgt>
                                        </p:tgtEl>
                                      </p:cBhvr>
                                      <p:to x="100000" y="90000"/>
                                    </p:animScale>
                                    <p:animScale>
                                      <p:cBhvr>
                                        <p:cTn id="36" dur="166" decel="50000">
                                          <p:stCondLst>
                                            <p:cond delay="1668"/>
                                          </p:stCondLst>
                                        </p:cTn>
                                        <p:tgtEl>
                                          <p:spTgt spid="4">
                                            <p:txEl>
                                              <p:pRg st="2" end="2"/>
                                            </p:txEl>
                                          </p:spTgt>
                                        </p:tgtEl>
                                      </p:cBhvr>
                                      <p:to x="100000" y="100000"/>
                                    </p:animScale>
                                    <p:animScale>
                                      <p:cBhvr>
                                        <p:cTn id="37" dur="26">
                                          <p:stCondLst>
                                            <p:cond delay="1808"/>
                                          </p:stCondLst>
                                        </p:cTn>
                                        <p:tgtEl>
                                          <p:spTgt spid="4">
                                            <p:txEl>
                                              <p:pRg st="2" end="2"/>
                                            </p:txEl>
                                          </p:spTgt>
                                        </p:tgtEl>
                                      </p:cBhvr>
                                      <p:to x="100000" y="95000"/>
                                    </p:animScale>
                                    <p:animScale>
                                      <p:cBhvr>
                                        <p:cTn id="38" dur="166" decel="50000">
                                          <p:stCondLst>
                                            <p:cond delay="1834"/>
                                          </p:stCondLst>
                                        </p:cTn>
                                        <p:tgtEl>
                                          <p:spTgt spid="4">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Logiciel de nettoyage</a:t>
            </a:r>
          </a:p>
        </p:txBody>
      </p:sp>
      <p:pic>
        <p:nvPicPr>
          <p:cNvPr id="2" name="Image 1">
            <a:extLst>
              <a:ext uri="{FF2B5EF4-FFF2-40B4-BE49-F238E27FC236}">
                <a16:creationId xmlns:a16="http://schemas.microsoft.com/office/drawing/2014/main" id="{014825A5-FBF9-0FF6-6A56-276F0337CCD8}"/>
              </a:ext>
            </a:extLst>
          </p:cNvPr>
          <p:cNvPicPr>
            <a:picLocks noChangeAspect="1"/>
          </p:cNvPicPr>
          <p:nvPr/>
        </p:nvPicPr>
        <p:blipFill>
          <a:blip r:embed="rId3"/>
          <a:stretch>
            <a:fillRect/>
          </a:stretch>
        </p:blipFill>
        <p:spPr>
          <a:xfrm>
            <a:off x="2205980" y="1486024"/>
            <a:ext cx="6932252" cy="5199189"/>
          </a:xfrm>
          <a:prstGeom prst="rect">
            <a:avLst/>
          </a:prstGeom>
        </p:spPr>
      </p:pic>
    </p:spTree>
    <p:extLst>
      <p:ext uri="{BB962C8B-B14F-4D97-AF65-F5344CB8AC3E}">
        <p14:creationId xmlns:p14="http://schemas.microsoft.com/office/powerpoint/2010/main" val="1936325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Maintenance</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2782119630"/>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L’ordinateur : composants et périphériques</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4264977537"/>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Démonstration d’ajoute d’une barrette de ram et de disque</a:t>
            </a:r>
          </a:p>
        </p:txBody>
      </p:sp>
      <p:pic>
        <p:nvPicPr>
          <p:cNvPr id="4" name="Image 3" descr="Une image contenant Appareils électroniques, Composant électronique, Ingénierie électronique, Composant de circuit&#10;&#10;Description générée automatiquement">
            <a:extLst>
              <a:ext uri="{FF2B5EF4-FFF2-40B4-BE49-F238E27FC236}">
                <a16:creationId xmlns:a16="http://schemas.microsoft.com/office/drawing/2014/main" id="{26796847-7720-6A4D-495E-D7FA0BB4F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8880"/>
            <a:ext cx="5699787" cy="3419872"/>
          </a:xfrm>
          <a:prstGeom prst="rect">
            <a:avLst/>
          </a:prstGeom>
        </p:spPr>
      </p:pic>
      <p:pic>
        <p:nvPicPr>
          <p:cNvPr id="5" name="Image 4">
            <a:extLst>
              <a:ext uri="{FF2B5EF4-FFF2-40B4-BE49-F238E27FC236}">
                <a16:creationId xmlns:a16="http://schemas.microsoft.com/office/drawing/2014/main" id="{F2DC9344-9F5C-6C1A-0E08-3F7828024032}"/>
              </a:ext>
            </a:extLst>
          </p:cNvPr>
          <p:cNvPicPr>
            <a:picLocks noChangeAspect="1"/>
          </p:cNvPicPr>
          <p:nvPr/>
        </p:nvPicPr>
        <p:blipFill>
          <a:blip r:embed="rId4"/>
          <a:stretch>
            <a:fillRect/>
          </a:stretch>
        </p:blipFill>
        <p:spPr>
          <a:xfrm>
            <a:off x="6166421" y="2381150"/>
            <a:ext cx="6022404" cy="3387602"/>
          </a:xfrm>
          <a:prstGeom prst="rect">
            <a:avLst/>
          </a:prstGeom>
        </p:spPr>
      </p:pic>
    </p:spTree>
    <p:extLst>
      <p:ext uri="{BB962C8B-B14F-4D97-AF65-F5344CB8AC3E}">
        <p14:creationId xmlns:p14="http://schemas.microsoft.com/office/powerpoint/2010/main" val="3733106724"/>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Invite de commande / PowerShell</a:t>
            </a:r>
          </a:p>
        </p:txBody>
      </p:sp>
      <p:sp>
        <p:nvSpPr>
          <p:cNvPr id="4" name="ZoneTexte 3">
            <a:extLst>
              <a:ext uri="{FF2B5EF4-FFF2-40B4-BE49-F238E27FC236}">
                <a16:creationId xmlns:a16="http://schemas.microsoft.com/office/drawing/2014/main" id="{FCA032CC-F51E-9346-4DC3-0A4D75A24BC4}"/>
              </a:ext>
            </a:extLst>
          </p:cNvPr>
          <p:cNvSpPr txBox="1"/>
          <p:nvPr/>
        </p:nvSpPr>
        <p:spPr>
          <a:xfrm>
            <a:off x="1125860" y="1498600"/>
            <a:ext cx="8868945" cy="3785652"/>
          </a:xfrm>
          <a:prstGeom prst="rect">
            <a:avLst/>
          </a:prstGeom>
          <a:noFill/>
        </p:spPr>
        <p:txBody>
          <a:bodyPr wrap="square">
            <a:spAutoFit/>
          </a:bodyPr>
          <a:lstStyle/>
          <a:p>
            <a:r>
              <a:rPr lang="fr-FR" dirty="0"/>
              <a:t>CMD : Invite de commande historique dans Windows, apparu dans MS-DOS.</a:t>
            </a:r>
          </a:p>
          <a:p>
            <a:r>
              <a:rPr lang="fr-FR" dirty="0"/>
              <a:t>PowerShell : version modernisée et plus complète de l’invite de commande bénéficiant de modules supplémentaires à installés</a:t>
            </a:r>
          </a:p>
          <a:p>
            <a:endParaRPr lang="fr-FR" dirty="0"/>
          </a:p>
          <a:p>
            <a:r>
              <a:rPr lang="fr-FR" dirty="0"/>
              <a:t>Sur Windows 11 : le terminal peut ouvrir PowerShell et cmd</a:t>
            </a:r>
          </a:p>
          <a:p>
            <a:r>
              <a:rPr lang="fr-FR" dirty="0"/>
              <a:t>Sur Windows 10 : il faudra ouvrir PowerShell en tapant dans l’icône de recherche PowerShell et pour CMD, il faudra taper CMD dans l’icône  de recherche.</a:t>
            </a:r>
          </a:p>
          <a:p>
            <a:endParaRPr lang="fr-FR" dirty="0"/>
          </a:p>
        </p:txBody>
      </p:sp>
    </p:spTree>
    <p:extLst>
      <p:ext uri="{BB962C8B-B14F-4D97-AF65-F5344CB8AC3E}">
        <p14:creationId xmlns:p14="http://schemas.microsoft.com/office/powerpoint/2010/main" val="344258117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down)">
                                      <p:cBhvr>
                                        <p:cTn id="25" dur="580">
                                          <p:stCondLst>
                                            <p:cond delay="0"/>
                                          </p:stCondLst>
                                        </p:cTn>
                                        <p:tgtEl>
                                          <p:spTgt spid="4">
                                            <p:txEl>
                                              <p:pRg st="1" end="1"/>
                                            </p:txEl>
                                          </p:spTgt>
                                        </p:tgtEl>
                                      </p:cBhvr>
                                    </p:animEffect>
                                    <p:anim calcmode="lin" valueType="num">
                                      <p:cBhvr>
                                        <p:cTn id="26"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1" end="1"/>
                                            </p:txEl>
                                          </p:spTgt>
                                        </p:tgtEl>
                                      </p:cBhvr>
                                      <p:to x="100000" y="60000"/>
                                    </p:animScale>
                                    <p:animScale>
                                      <p:cBhvr>
                                        <p:cTn id="32" dur="166" decel="50000">
                                          <p:stCondLst>
                                            <p:cond delay="676"/>
                                          </p:stCondLst>
                                        </p:cTn>
                                        <p:tgtEl>
                                          <p:spTgt spid="4">
                                            <p:txEl>
                                              <p:pRg st="1" end="1"/>
                                            </p:txEl>
                                          </p:spTgt>
                                        </p:tgtEl>
                                      </p:cBhvr>
                                      <p:to x="100000" y="100000"/>
                                    </p:animScale>
                                    <p:animScale>
                                      <p:cBhvr>
                                        <p:cTn id="33" dur="26">
                                          <p:stCondLst>
                                            <p:cond delay="1312"/>
                                          </p:stCondLst>
                                        </p:cTn>
                                        <p:tgtEl>
                                          <p:spTgt spid="4">
                                            <p:txEl>
                                              <p:pRg st="1" end="1"/>
                                            </p:txEl>
                                          </p:spTgt>
                                        </p:tgtEl>
                                      </p:cBhvr>
                                      <p:to x="100000" y="80000"/>
                                    </p:animScale>
                                    <p:animScale>
                                      <p:cBhvr>
                                        <p:cTn id="34" dur="166" decel="50000">
                                          <p:stCondLst>
                                            <p:cond delay="1338"/>
                                          </p:stCondLst>
                                        </p:cTn>
                                        <p:tgtEl>
                                          <p:spTgt spid="4">
                                            <p:txEl>
                                              <p:pRg st="1" end="1"/>
                                            </p:txEl>
                                          </p:spTgt>
                                        </p:tgtEl>
                                      </p:cBhvr>
                                      <p:to x="100000" y="100000"/>
                                    </p:animScale>
                                    <p:animScale>
                                      <p:cBhvr>
                                        <p:cTn id="35" dur="26">
                                          <p:stCondLst>
                                            <p:cond delay="1642"/>
                                          </p:stCondLst>
                                        </p:cTn>
                                        <p:tgtEl>
                                          <p:spTgt spid="4">
                                            <p:txEl>
                                              <p:pRg st="1" end="1"/>
                                            </p:txEl>
                                          </p:spTgt>
                                        </p:tgtEl>
                                      </p:cBhvr>
                                      <p:to x="100000" y="90000"/>
                                    </p:animScale>
                                    <p:animScale>
                                      <p:cBhvr>
                                        <p:cTn id="36" dur="166" decel="50000">
                                          <p:stCondLst>
                                            <p:cond delay="1668"/>
                                          </p:stCondLst>
                                        </p:cTn>
                                        <p:tgtEl>
                                          <p:spTgt spid="4">
                                            <p:txEl>
                                              <p:pRg st="1" end="1"/>
                                            </p:txEl>
                                          </p:spTgt>
                                        </p:tgtEl>
                                      </p:cBhvr>
                                      <p:to x="100000" y="100000"/>
                                    </p:animScale>
                                    <p:animScale>
                                      <p:cBhvr>
                                        <p:cTn id="37" dur="26">
                                          <p:stCondLst>
                                            <p:cond delay="1808"/>
                                          </p:stCondLst>
                                        </p:cTn>
                                        <p:tgtEl>
                                          <p:spTgt spid="4">
                                            <p:txEl>
                                              <p:pRg st="1" end="1"/>
                                            </p:txEl>
                                          </p:spTgt>
                                        </p:tgtEl>
                                      </p:cBhvr>
                                      <p:to x="100000" y="95000"/>
                                    </p:animScale>
                                    <p:animScale>
                                      <p:cBhvr>
                                        <p:cTn id="38" dur="166" decel="50000">
                                          <p:stCondLst>
                                            <p:cond delay="1834"/>
                                          </p:stCondLst>
                                        </p:cTn>
                                        <p:tgtEl>
                                          <p:spTgt spid="4">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wipe(down)">
                                      <p:cBhvr>
                                        <p:cTn id="43" dur="580">
                                          <p:stCondLst>
                                            <p:cond delay="0"/>
                                          </p:stCondLst>
                                        </p:cTn>
                                        <p:tgtEl>
                                          <p:spTgt spid="4">
                                            <p:txEl>
                                              <p:pRg st="3" end="3"/>
                                            </p:txEl>
                                          </p:spTgt>
                                        </p:tgtEl>
                                      </p:cBhvr>
                                    </p:animEffect>
                                    <p:anim calcmode="lin" valueType="num">
                                      <p:cBhvr>
                                        <p:cTn id="44" dur="1822" tmFilter="0,0; 0.14,0.36; 0.43,0.73; 0.71,0.91; 1.0,1.0">
                                          <p:stCondLst>
                                            <p:cond delay="0"/>
                                          </p:stCondLst>
                                        </p:cTn>
                                        <p:tgtEl>
                                          <p:spTgt spid="4">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xEl>
                                              <p:pRg st="3" end="3"/>
                                            </p:txEl>
                                          </p:spTgt>
                                        </p:tgtEl>
                                      </p:cBhvr>
                                      <p:to x="100000" y="60000"/>
                                    </p:animScale>
                                    <p:animScale>
                                      <p:cBhvr>
                                        <p:cTn id="50" dur="166" decel="50000">
                                          <p:stCondLst>
                                            <p:cond delay="676"/>
                                          </p:stCondLst>
                                        </p:cTn>
                                        <p:tgtEl>
                                          <p:spTgt spid="4">
                                            <p:txEl>
                                              <p:pRg st="3" end="3"/>
                                            </p:txEl>
                                          </p:spTgt>
                                        </p:tgtEl>
                                      </p:cBhvr>
                                      <p:to x="100000" y="100000"/>
                                    </p:animScale>
                                    <p:animScale>
                                      <p:cBhvr>
                                        <p:cTn id="51" dur="26">
                                          <p:stCondLst>
                                            <p:cond delay="1312"/>
                                          </p:stCondLst>
                                        </p:cTn>
                                        <p:tgtEl>
                                          <p:spTgt spid="4">
                                            <p:txEl>
                                              <p:pRg st="3" end="3"/>
                                            </p:txEl>
                                          </p:spTgt>
                                        </p:tgtEl>
                                      </p:cBhvr>
                                      <p:to x="100000" y="80000"/>
                                    </p:animScale>
                                    <p:animScale>
                                      <p:cBhvr>
                                        <p:cTn id="52" dur="166" decel="50000">
                                          <p:stCondLst>
                                            <p:cond delay="1338"/>
                                          </p:stCondLst>
                                        </p:cTn>
                                        <p:tgtEl>
                                          <p:spTgt spid="4">
                                            <p:txEl>
                                              <p:pRg st="3" end="3"/>
                                            </p:txEl>
                                          </p:spTgt>
                                        </p:tgtEl>
                                      </p:cBhvr>
                                      <p:to x="100000" y="100000"/>
                                    </p:animScale>
                                    <p:animScale>
                                      <p:cBhvr>
                                        <p:cTn id="53" dur="26">
                                          <p:stCondLst>
                                            <p:cond delay="1642"/>
                                          </p:stCondLst>
                                        </p:cTn>
                                        <p:tgtEl>
                                          <p:spTgt spid="4">
                                            <p:txEl>
                                              <p:pRg st="3" end="3"/>
                                            </p:txEl>
                                          </p:spTgt>
                                        </p:tgtEl>
                                      </p:cBhvr>
                                      <p:to x="100000" y="90000"/>
                                    </p:animScale>
                                    <p:animScale>
                                      <p:cBhvr>
                                        <p:cTn id="54" dur="166" decel="50000">
                                          <p:stCondLst>
                                            <p:cond delay="1668"/>
                                          </p:stCondLst>
                                        </p:cTn>
                                        <p:tgtEl>
                                          <p:spTgt spid="4">
                                            <p:txEl>
                                              <p:pRg st="3" end="3"/>
                                            </p:txEl>
                                          </p:spTgt>
                                        </p:tgtEl>
                                      </p:cBhvr>
                                      <p:to x="100000" y="100000"/>
                                    </p:animScale>
                                    <p:animScale>
                                      <p:cBhvr>
                                        <p:cTn id="55" dur="26">
                                          <p:stCondLst>
                                            <p:cond delay="1808"/>
                                          </p:stCondLst>
                                        </p:cTn>
                                        <p:tgtEl>
                                          <p:spTgt spid="4">
                                            <p:txEl>
                                              <p:pRg st="3" end="3"/>
                                            </p:txEl>
                                          </p:spTgt>
                                        </p:tgtEl>
                                      </p:cBhvr>
                                      <p:to x="100000" y="95000"/>
                                    </p:animScale>
                                    <p:animScale>
                                      <p:cBhvr>
                                        <p:cTn id="56" dur="166" decel="50000">
                                          <p:stCondLst>
                                            <p:cond delay="1834"/>
                                          </p:stCondLst>
                                        </p:cTn>
                                        <p:tgtEl>
                                          <p:spTgt spid="4">
                                            <p:txEl>
                                              <p:pRg st="3" end="3"/>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Effect transition="in" filter="wipe(down)">
                                      <p:cBhvr>
                                        <p:cTn id="61" dur="580">
                                          <p:stCondLst>
                                            <p:cond delay="0"/>
                                          </p:stCondLst>
                                        </p:cTn>
                                        <p:tgtEl>
                                          <p:spTgt spid="4">
                                            <p:txEl>
                                              <p:pRg st="4" end="4"/>
                                            </p:txEl>
                                          </p:spTgt>
                                        </p:tgtEl>
                                      </p:cBhvr>
                                    </p:animEffect>
                                    <p:anim calcmode="lin" valueType="num">
                                      <p:cBhvr>
                                        <p:cTn id="62" dur="1822" tmFilter="0,0; 0.14,0.36; 0.43,0.73; 0.71,0.91; 1.0,1.0">
                                          <p:stCondLst>
                                            <p:cond delay="0"/>
                                          </p:stCondLst>
                                        </p:cTn>
                                        <p:tgtEl>
                                          <p:spTgt spid="4">
                                            <p:txEl>
                                              <p:pRg st="4" end="4"/>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4">
                                            <p:txEl>
                                              <p:pRg st="4" end="4"/>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4">
                                            <p:txEl>
                                              <p:pRg st="4" end="4"/>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4">
                                            <p:txEl>
                                              <p:pRg st="4" end="4"/>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4">
                                            <p:txEl>
                                              <p:pRg st="4" end="4"/>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4">
                                            <p:txEl>
                                              <p:pRg st="4" end="4"/>
                                            </p:txEl>
                                          </p:spTgt>
                                        </p:tgtEl>
                                      </p:cBhvr>
                                      <p:to x="100000" y="60000"/>
                                    </p:animScale>
                                    <p:animScale>
                                      <p:cBhvr>
                                        <p:cTn id="68" dur="166" decel="50000">
                                          <p:stCondLst>
                                            <p:cond delay="676"/>
                                          </p:stCondLst>
                                        </p:cTn>
                                        <p:tgtEl>
                                          <p:spTgt spid="4">
                                            <p:txEl>
                                              <p:pRg st="4" end="4"/>
                                            </p:txEl>
                                          </p:spTgt>
                                        </p:tgtEl>
                                      </p:cBhvr>
                                      <p:to x="100000" y="100000"/>
                                    </p:animScale>
                                    <p:animScale>
                                      <p:cBhvr>
                                        <p:cTn id="69" dur="26">
                                          <p:stCondLst>
                                            <p:cond delay="1312"/>
                                          </p:stCondLst>
                                        </p:cTn>
                                        <p:tgtEl>
                                          <p:spTgt spid="4">
                                            <p:txEl>
                                              <p:pRg st="4" end="4"/>
                                            </p:txEl>
                                          </p:spTgt>
                                        </p:tgtEl>
                                      </p:cBhvr>
                                      <p:to x="100000" y="80000"/>
                                    </p:animScale>
                                    <p:animScale>
                                      <p:cBhvr>
                                        <p:cTn id="70" dur="166" decel="50000">
                                          <p:stCondLst>
                                            <p:cond delay="1338"/>
                                          </p:stCondLst>
                                        </p:cTn>
                                        <p:tgtEl>
                                          <p:spTgt spid="4">
                                            <p:txEl>
                                              <p:pRg st="4" end="4"/>
                                            </p:txEl>
                                          </p:spTgt>
                                        </p:tgtEl>
                                      </p:cBhvr>
                                      <p:to x="100000" y="100000"/>
                                    </p:animScale>
                                    <p:animScale>
                                      <p:cBhvr>
                                        <p:cTn id="71" dur="26">
                                          <p:stCondLst>
                                            <p:cond delay="1642"/>
                                          </p:stCondLst>
                                        </p:cTn>
                                        <p:tgtEl>
                                          <p:spTgt spid="4">
                                            <p:txEl>
                                              <p:pRg st="4" end="4"/>
                                            </p:txEl>
                                          </p:spTgt>
                                        </p:tgtEl>
                                      </p:cBhvr>
                                      <p:to x="100000" y="90000"/>
                                    </p:animScale>
                                    <p:animScale>
                                      <p:cBhvr>
                                        <p:cTn id="72" dur="166" decel="50000">
                                          <p:stCondLst>
                                            <p:cond delay="1668"/>
                                          </p:stCondLst>
                                        </p:cTn>
                                        <p:tgtEl>
                                          <p:spTgt spid="4">
                                            <p:txEl>
                                              <p:pRg st="4" end="4"/>
                                            </p:txEl>
                                          </p:spTgt>
                                        </p:tgtEl>
                                      </p:cBhvr>
                                      <p:to x="100000" y="100000"/>
                                    </p:animScale>
                                    <p:animScale>
                                      <p:cBhvr>
                                        <p:cTn id="73" dur="26">
                                          <p:stCondLst>
                                            <p:cond delay="1808"/>
                                          </p:stCondLst>
                                        </p:cTn>
                                        <p:tgtEl>
                                          <p:spTgt spid="4">
                                            <p:txEl>
                                              <p:pRg st="4" end="4"/>
                                            </p:txEl>
                                          </p:spTgt>
                                        </p:tgtEl>
                                      </p:cBhvr>
                                      <p:to x="100000" y="95000"/>
                                    </p:animScale>
                                    <p:animScale>
                                      <p:cBhvr>
                                        <p:cTn id="74" dur="166" decel="50000">
                                          <p:stCondLst>
                                            <p:cond delay="1834"/>
                                          </p:stCondLst>
                                        </p:cTn>
                                        <p:tgtEl>
                                          <p:spTgt spid="4">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Invite de commande / </a:t>
            </a:r>
            <a:r>
              <a:rPr lang="fr-FR" dirty="0" err="1"/>
              <a:t>Powershell</a:t>
            </a:r>
            <a:endParaRPr lang="fr-FR" dirty="0"/>
          </a:p>
        </p:txBody>
      </p:sp>
      <p:sp>
        <p:nvSpPr>
          <p:cNvPr id="4" name="ZoneTexte 3">
            <a:extLst>
              <a:ext uri="{FF2B5EF4-FFF2-40B4-BE49-F238E27FC236}">
                <a16:creationId xmlns:a16="http://schemas.microsoft.com/office/drawing/2014/main" id="{FCA032CC-F51E-9346-4DC3-0A4D75A24BC4}"/>
              </a:ext>
            </a:extLst>
          </p:cNvPr>
          <p:cNvSpPr txBox="1"/>
          <p:nvPr/>
        </p:nvSpPr>
        <p:spPr>
          <a:xfrm>
            <a:off x="1125860" y="1498600"/>
            <a:ext cx="8868945" cy="5262979"/>
          </a:xfrm>
          <a:prstGeom prst="rect">
            <a:avLst/>
          </a:prstGeom>
          <a:noFill/>
        </p:spPr>
        <p:txBody>
          <a:bodyPr wrap="square">
            <a:spAutoFit/>
          </a:bodyPr>
          <a:lstStyle/>
          <a:p>
            <a:r>
              <a:rPr lang="fr-FR" dirty="0"/>
              <a:t>Démonstration sur l’ Invite de commande et </a:t>
            </a:r>
            <a:r>
              <a:rPr lang="fr-FR" dirty="0" err="1"/>
              <a:t>Powershell</a:t>
            </a:r>
            <a:endParaRPr lang="fr-FR" dirty="0"/>
          </a:p>
          <a:p>
            <a:endParaRPr lang="fr-FR" dirty="0"/>
          </a:p>
          <a:p>
            <a:r>
              <a:rPr lang="fr-FR" dirty="0"/>
              <a:t>Quelques commandes utilisées :</a:t>
            </a:r>
          </a:p>
          <a:p>
            <a:r>
              <a:rPr lang="fr-FR" dirty="0"/>
              <a:t>Cd suivi du nom du répertoire : Change Directory permet de se déplacer vers le répertoire voulu</a:t>
            </a:r>
          </a:p>
          <a:p>
            <a:r>
              <a:rPr lang="fr-FR" dirty="0"/>
              <a:t>Ipconfig : permet d’obtenir des informations sur la configuration réseau tels que l’adresse IP, le serveur DNS, la passerelle par </a:t>
            </a:r>
            <a:r>
              <a:rPr lang="fr-FR" dirty="0" err="1"/>
              <a:t>défault</a:t>
            </a:r>
            <a:r>
              <a:rPr lang="fr-FR" dirty="0"/>
              <a:t> </a:t>
            </a:r>
          </a:p>
          <a:p>
            <a:endParaRPr lang="fr-FR" dirty="0"/>
          </a:p>
          <a:p>
            <a:r>
              <a:rPr lang="fr-FR" dirty="0"/>
              <a:t>Voici ce lien pour d’autres commandes utiles :</a:t>
            </a:r>
          </a:p>
          <a:p>
            <a:r>
              <a:rPr lang="fr-FR" dirty="0"/>
              <a:t>CMD : </a:t>
            </a:r>
            <a:r>
              <a:rPr lang="fr-FR" dirty="0">
                <a:hlinkClick r:id="rId3"/>
              </a:rPr>
              <a:t>https://www.malekal.com/16-commandes-cmd-utiles-que-vous-devez-connaitre/</a:t>
            </a:r>
            <a:endParaRPr lang="fr-FR" dirty="0"/>
          </a:p>
          <a:p>
            <a:r>
              <a:rPr lang="fr-FR" dirty="0" err="1"/>
              <a:t>Powershell</a:t>
            </a:r>
            <a:r>
              <a:rPr lang="fr-FR" dirty="0"/>
              <a:t> : </a:t>
            </a:r>
            <a:r>
              <a:rPr lang="fr-FR" dirty="0">
                <a:hlinkClick r:id="rId4"/>
              </a:rPr>
              <a:t>https://www.it-connect.fr/15-commandes-indispensables-pour-debuter-avec-powershell/</a:t>
            </a:r>
            <a:endParaRPr lang="fr-FR" dirty="0"/>
          </a:p>
          <a:p>
            <a:endParaRPr lang="fr-FR" dirty="0"/>
          </a:p>
        </p:txBody>
      </p:sp>
    </p:spTree>
    <p:extLst>
      <p:ext uri="{BB962C8B-B14F-4D97-AF65-F5344CB8AC3E}">
        <p14:creationId xmlns:p14="http://schemas.microsoft.com/office/powerpoint/2010/main" val="3715105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down)">
                                      <p:cBhvr>
                                        <p:cTn id="25" dur="580">
                                          <p:stCondLst>
                                            <p:cond delay="0"/>
                                          </p:stCondLst>
                                        </p:cTn>
                                        <p:tgtEl>
                                          <p:spTgt spid="4">
                                            <p:txEl>
                                              <p:pRg st="2" end="2"/>
                                            </p:txEl>
                                          </p:spTgt>
                                        </p:tgtEl>
                                      </p:cBhvr>
                                    </p:animEffect>
                                    <p:anim calcmode="lin" valueType="num">
                                      <p:cBhvr>
                                        <p:cTn id="26"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2" end="2"/>
                                            </p:txEl>
                                          </p:spTgt>
                                        </p:tgtEl>
                                      </p:cBhvr>
                                      <p:to x="100000" y="60000"/>
                                    </p:animScale>
                                    <p:animScale>
                                      <p:cBhvr>
                                        <p:cTn id="32" dur="166" decel="50000">
                                          <p:stCondLst>
                                            <p:cond delay="676"/>
                                          </p:stCondLst>
                                        </p:cTn>
                                        <p:tgtEl>
                                          <p:spTgt spid="4">
                                            <p:txEl>
                                              <p:pRg st="2" end="2"/>
                                            </p:txEl>
                                          </p:spTgt>
                                        </p:tgtEl>
                                      </p:cBhvr>
                                      <p:to x="100000" y="100000"/>
                                    </p:animScale>
                                    <p:animScale>
                                      <p:cBhvr>
                                        <p:cTn id="33" dur="26">
                                          <p:stCondLst>
                                            <p:cond delay="1312"/>
                                          </p:stCondLst>
                                        </p:cTn>
                                        <p:tgtEl>
                                          <p:spTgt spid="4">
                                            <p:txEl>
                                              <p:pRg st="2" end="2"/>
                                            </p:txEl>
                                          </p:spTgt>
                                        </p:tgtEl>
                                      </p:cBhvr>
                                      <p:to x="100000" y="80000"/>
                                    </p:animScale>
                                    <p:animScale>
                                      <p:cBhvr>
                                        <p:cTn id="34" dur="166" decel="50000">
                                          <p:stCondLst>
                                            <p:cond delay="1338"/>
                                          </p:stCondLst>
                                        </p:cTn>
                                        <p:tgtEl>
                                          <p:spTgt spid="4">
                                            <p:txEl>
                                              <p:pRg st="2" end="2"/>
                                            </p:txEl>
                                          </p:spTgt>
                                        </p:tgtEl>
                                      </p:cBhvr>
                                      <p:to x="100000" y="100000"/>
                                    </p:animScale>
                                    <p:animScale>
                                      <p:cBhvr>
                                        <p:cTn id="35" dur="26">
                                          <p:stCondLst>
                                            <p:cond delay="1642"/>
                                          </p:stCondLst>
                                        </p:cTn>
                                        <p:tgtEl>
                                          <p:spTgt spid="4">
                                            <p:txEl>
                                              <p:pRg st="2" end="2"/>
                                            </p:txEl>
                                          </p:spTgt>
                                        </p:tgtEl>
                                      </p:cBhvr>
                                      <p:to x="100000" y="90000"/>
                                    </p:animScale>
                                    <p:animScale>
                                      <p:cBhvr>
                                        <p:cTn id="36" dur="166" decel="50000">
                                          <p:stCondLst>
                                            <p:cond delay="1668"/>
                                          </p:stCondLst>
                                        </p:cTn>
                                        <p:tgtEl>
                                          <p:spTgt spid="4">
                                            <p:txEl>
                                              <p:pRg st="2" end="2"/>
                                            </p:txEl>
                                          </p:spTgt>
                                        </p:tgtEl>
                                      </p:cBhvr>
                                      <p:to x="100000" y="100000"/>
                                    </p:animScale>
                                    <p:animScale>
                                      <p:cBhvr>
                                        <p:cTn id="37" dur="26">
                                          <p:stCondLst>
                                            <p:cond delay="1808"/>
                                          </p:stCondLst>
                                        </p:cTn>
                                        <p:tgtEl>
                                          <p:spTgt spid="4">
                                            <p:txEl>
                                              <p:pRg st="2" end="2"/>
                                            </p:txEl>
                                          </p:spTgt>
                                        </p:tgtEl>
                                      </p:cBhvr>
                                      <p:to x="100000" y="95000"/>
                                    </p:animScale>
                                    <p:animScale>
                                      <p:cBhvr>
                                        <p:cTn id="38" dur="166" decel="50000">
                                          <p:stCondLst>
                                            <p:cond delay="1834"/>
                                          </p:stCondLst>
                                        </p:cTn>
                                        <p:tgtEl>
                                          <p:spTgt spid="4">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wipe(down)">
                                      <p:cBhvr>
                                        <p:cTn id="43" dur="580">
                                          <p:stCondLst>
                                            <p:cond delay="0"/>
                                          </p:stCondLst>
                                        </p:cTn>
                                        <p:tgtEl>
                                          <p:spTgt spid="4">
                                            <p:txEl>
                                              <p:pRg st="3" end="3"/>
                                            </p:txEl>
                                          </p:spTgt>
                                        </p:tgtEl>
                                      </p:cBhvr>
                                    </p:animEffect>
                                    <p:anim calcmode="lin" valueType="num">
                                      <p:cBhvr>
                                        <p:cTn id="44" dur="1822" tmFilter="0,0; 0.14,0.36; 0.43,0.73; 0.71,0.91; 1.0,1.0">
                                          <p:stCondLst>
                                            <p:cond delay="0"/>
                                          </p:stCondLst>
                                        </p:cTn>
                                        <p:tgtEl>
                                          <p:spTgt spid="4">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xEl>
                                              <p:pRg st="3" end="3"/>
                                            </p:txEl>
                                          </p:spTgt>
                                        </p:tgtEl>
                                      </p:cBhvr>
                                      <p:to x="100000" y="60000"/>
                                    </p:animScale>
                                    <p:animScale>
                                      <p:cBhvr>
                                        <p:cTn id="50" dur="166" decel="50000">
                                          <p:stCondLst>
                                            <p:cond delay="676"/>
                                          </p:stCondLst>
                                        </p:cTn>
                                        <p:tgtEl>
                                          <p:spTgt spid="4">
                                            <p:txEl>
                                              <p:pRg st="3" end="3"/>
                                            </p:txEl>
                                          </p:spTgt>
                                        </p:tgtEl>
                                      </p:cBhvr>
                                      <p:to x="100000" y="100000"/>
                                    </p:animScale>
                                    <p:animScale>
                                      <p:cBhvr>
                                        <p:cTn id="51" dur="26">
                                          <p:stCondLst>
                                            <p:cond delay="1312"/>
                                          </p:stCondLst>
                                        </p:cTn>
                                        <p:tgtEl>
                                          <p:spTgt spid="4">
                                            <p:txEl>
                                              <p:pRg st="3" end="3"/>
                                            </p:txEl>
                                          </p:spTgt>
                                        </p:tgtEl>
                                      </p:cBhvr>
                                      <p:to x="100000" y="80000"/>
                                    </p:animScale>
                                    <p:animScale>
                                      <p:cBhvr>
                                        <p:cTn id="52" dur="166" decel="50000">
                                          <p:stCondLst>
                                            <p:cond delay="1338"/>
                                          </p:stCondLst>
                                        </p:cTn>
                                        <p:tgtEl>
                                          <p:spTgt spid="4">
                                            <p:txEl>
                                              <p:pRg st="3" end="3"/>
                                            </p:txEl>
                                          </p:spTgt>
                                        </p:tgtEl>
                                      </p:cBhvr>
                                      <p:to x="100000" y="100000"/>
                                    </p:animScale>
                                    <p:animScale>
                                      <p:cBhvr>
                                        <p:cTn id="53" dur="26">
                                          <p:stCondLst>
                                            <p:cond delay="1642"/>
                                          </p:stCondLst>
                                        </p:cTn>
                                        <p:tgtEl>
                                          <p:spTgt spid="4">
                                            <p:txEl>
                                              <p:pRg st="3" end="3"/>
                                            </p:txEl>
                                          </p:spTgt>
                                        </p:tgtEl>
                                      </p:cBhvr>
                                      <p:to x="100000" y="90000"/>
                                    </p:animScale>
                                    <p:animScale>
                                      <p:cBhvr>
                                        <p:cTn id="54" dur="166" decel="50000">
                                          <p:stCondLst>
                                            <p:cond delay="1668"/>
                                          </p:stCondLst>
                                        </p:cTn>
                                        <p:tgtEl>
                                          <p:spTgt spid="4">
                                            <p:txEl>
                                              <p:pRg st="3" end="3"/>
                                            </p:txEl>
                                          </p:spTgt>
                                        </p:tgtEl>
                                      </p:cBhvr>
                                      <p:to x="100000" y="100000"/>
                                    </p:animScale>
                                    <p:animScale>
                                      <p:cBhvr>
                                        <p:cTn id="55" dur="26">
                                          <p:stCondLst>
                                            <p:cond delay="1808"/>
                                          </p:stCondLst>
                                        </p:cTn>
                                        <p:tgtEl>
                                          <p:spTgt spid="4">
                                            <p:txEl>
                                              <p:pRg st="3" end="3"/>
                                            </p:txEl>
                                          </p:spTgt>
                                        </p:tgtEl>
                                      </p:cBhvr>
                                      <p:to x="100000" y="95000"/>
                                    </p:animScale>
                                    <p:animScale>
                                      <p:cBhvr>
                                        <p:cTn id="56" dur="166" decel="50000">
                                          <p:stCondLst>
                                            <p:cond delay="1834"/>
                                          </p:stCondLst>
                                        </p:cTn>
                                        <p:tgtEl>
                                          <p:spTgt spid="4">
                                            <p:txEl>
                                              <p:pRg st="3" end="3"/>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Effect transition="in" filter="wipe(down)">
                                      <p:cBhvr>
                                        <p:cTn id="61" dur="580">
                                          <p:stCondLst>
                                            <p:cond delay="0"/>
                                          </p:stCondLst>
                                        </p:cTn>
                                        <p:tgtEl>
                                          <p:spTgt spid="4">
                                            <p:txEl>
                                              <p:pRg st="4" end="4"/>
                                            </p:txEl>
                                          </p:spTgt>
                                        </p:tgtEl>
                                      </p:cBhvr>
                                    </p:animEffect>
                                    <p:anim calcmode="lin" valueType="num">
                                      <p:cBhvr>
                                        <p:cTn id="62" dur="1822" tmFilter="0,0; 0.14,0.36; 0.43,0.73; 0.71,0.91; 1.0,1.0">
                                          <p:stCondLst>
                                            <p:cond delay="0"/>
                                          </p:stCondLst>
                                        </p:cTn>
                                        <p:tgtEl>
                                          <p:spTgt spid="4">
                                            <p:txEl>
                                              <p:pRg st="4" end="4"/>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4">
                                            <p:txEl>
                                              <p:pRg st="4" end="4"/>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4">
                                            <p:txEl>
                                              <p:pRg st="4" end="4"/>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4">
                                            <p:txEl>
                                              <p:pRg st="4" end="4"/>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4">
                                            <p:txEl>
                                              <p:pRg st="4" end="4"/>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4">
                                            <p:txEl>
                                              <p:pRg st="4" end="4"/>
                                            </p:txEl>
                                          </p:spTgt>
                                        </p:tgtEl>
                                      </p:cBhvr>
                                      <p:to x="100000" y="60000"/>
                                    </p:animScale>
                                    <p:animScale>
                                      <p:cBhvr>
                                        <p:cTn id="68" dur="166" decel="50000">
                                          <p:stCondLst>
                                            <p:cond delay="676"/>
                                          </p:stCondLst>
                                        </p:cTn>
                                        <p:tgtEl>
                                          <p:spTgt spid="4">
                                            <p:txEl>
                                              <p:pRg st="4" end="4"/>
                                            </p:txEl>
                                          </p:spTgt>
                                        </p:tgtEl>
                                      </p:cBhvr>
                                      <p:to x="100000" y="100000"/>
                                    </p:animScale>
                                    <p:animScale>
                                      <p:cBhvr>
                                        <p:cTn id="69" dur="26">
                                          <p:stCondLst>
                                            <p:cond delay="1312"/>
                                          </p:stCondLst>
                                        </p:cTn>
                                        <p:tgtEl>
                                          <p:spTgt spid="4">
                                            <p:txEl>
                                              <p:pRg st="4" end="4"/>
                                            </p:txEl>
                                          </p:spTgt>
                                        </p:tgtEl>
                                      </p:cBhvr>
                                      <p:to x="100000" y="80000"/>
                                    </p:animScale>
                                    <p:animScale>
                                      <p:cBhvr>
                                        <p:cTn id="70" dur="166" decel="50000">
                                          <p:stCondLst>
                                            <p:cond delay="1338"/>
                                          </p:stCondLst>
                                        </p:cTn>
                                        <p:tgtEl>
                                          <p:spTgt spid="4">
                                            <p:txEl>
                                              <p:pRg st="4" end="4"/>
                                            </p:txEl>
                                          </p:spTgt>
                                        </p:tgtEl>
                                      </p:cBhvr>
                                      <p:to x="100000" y="100000"/>
                                    </p:animScale>
                                    <p:animScale>
                                      <p:cBhvr>
                                        <p:cTn id="71" dur="26">
                                          <p:stCondLst>
                                            <p:cond delay="1642"/>
                                          </p:stCondLst>
                                        </p:cTn>
                                        <p:tgtEl>
                                          <p:spTgt spid="4">
                                            <p:txEl>
                                              <p:pRg st="4" end="4"/>
                                            </p:txEl>
                                          </p:spTgt>
                                        </p:tgtEl>
                                      </p:cBhvr>
                                      <p:to x="100000" y="90000"/>
                                    </p:animScale>
                                    <p:animScale>
                                      <p:cBhvr>
                                        <p:cTn id="72" dur="166" decel="50000">
                                          <p:stCondLst>
                                            <p:cond delay="1668"/>
                                          </p:stCondLst>
                                        </p:cTn>
                                        <p:tgtEl>
                                          <p:spTgt spid="4">
                                            <p:txEl>
                                              <p:pRg st="4" end="4"/>
                                            </p:txEl>
                                          </p:spTgt>
                                        </p:tgtEl>
                                      </p:cBhvr>
                                      <p:to x="100000" y="100000"/>
                                    </p:animScale>
                                    <p:animScale>
                                      <p:cBhvr>
                                        <p:cTn id="73" dur="26">
                                          <p:stCondLst>
                                            <p:cond delay="1808"/>
                                          </p:stCondLst>
                                        </p:cTn>
                                        <p:tgtEl>
                                          <p:spTgt spid="4">
                                            <p:txEl>
                                              <p:pRg st="4" end="4"/>
                                            </p:txEl>
                                          </p:spTgt>
                                        </p:tgtEl>
                                      </p:cBhvr>
                                      <p:to x="100000" y="95000"/>
                                    </p:animScale>
                                    <p:animScale>
                                      <p:cBhvr>
                                        <p:cTn id="74" dur="166" decel="50000">
                                          <p:stCondLst>
                                            <p:cond delay="1834"/>
                                          </p:stCondLst>
                                        </p:cTn>
                                        <p:tgtEl>
                                          <p:spTgt spid="4">
                                            <p:txEl>
                                              <p:pRg st="4" end="4"/>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4">
                                            <p:txEl>
                                              <p:pRg st="6" end="6"/>
                                            </p:txEl>
                                          </p:spTgt>
                                        </p:tgtEl>
                                        <p:attrNameLst>
                                          <p:attrName>style.visibility</p:attrName>
                                        </p:attrNameLst>
                                      </p:cBhvr>
                                      <p:to>
                                        <p:strVal val="visible"/>
                                      </p:to>
                                    </p:set>
                                    <p:animEffect transition="in" filter="wipe(down)">
                                      <p:cBhvr>
                                        <p:cTn id="79" dur="580">
                                          <p:stCondLst>
                                            <p:cond delay="0"/>
                                          </p:stCondLst>
                                        </p:cTn>
                                        <p:tgtEl>
                                          <p:spTgt spid="4">
                                            <p:txEl>
                                              <p:pRg st="6" end="6"/>
                                            </p:txEl>
                                          </p:spTgt>
                                        </p:tgtEl>
                                      </p:cBhvr>
                                    </p:animEffect>
                                    <p:anim calcmode="lin" valueType="num">
                                      <p:cBhvr>
                                        <p:cTn id="80" dur="1822" tmFilter="0,0; 0.14,0.36; 0.43,0.73; 0.71,0.91; 1.0,1.0">
                                          <p:stCondLst>
                                            <p:cond delay="0"/>
                                          </p:stCondLst>
                                        </p:cTn>
                                        <p:tgtEl>
                                          <p:spTgt spid="4">
                                            <p:txEl>
                                              <p:pRg st="6" end="6"/>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4">
                                            <p:txEl>
                                              <p:pRg st="6" end="6"/>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4">
                                            <p:txEl>
                                              <p:pRg st="6" end="6"/>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4">
                                            <p:txEl>
                                              <p:pRg st="6" end="6"/>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4">
                                            <p:txEl>
                                              <p:pRg st="6" end="6"/>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4">
                                            <p:txEl>
                                              <p:pRg st="6" end="6"/>
                                            </p:txEl>
                                          </p:spTgt>
                                        </p:tgtEl>
                                      </p:cBhvr>
                                      <p:to x="100000" y="60000"/>
                                    </p:animScale>
                                    <p:animScale>
                                      <p:cBhvr>
                                        <p:cTn id="86" dur="166" decel="50000">
                                          <p:stCondLst>
                                            <p:cond delay="676"/>
                                          </p:stCondLst>
                                        </p:cTn>
                                        <p:tgtEl>
                                          <p:spTgt spid="4">
                                            <p:txEl>
                                              <p:pRg st="6" end="6"/>
                                            </p:txEl>
                                          </p:spTgt>
                                        </p:tgtEl>
                                      </p:cBhvr>
                                      <p:to x="100000" y="100000"/>
                                    </p:animScale>
                                    <p:animScale>
                                      <p:cBhvr>
                                        <p:cTn id="87" dur="26">
                                          <p:stCondLst>
                                            <p:cond delay="1312"/>
                                          </p:stCondLst>
                                        </p:cTn>
                                        <p:tgtEl>
                                          <p:spTgt spid="4">
                                            <p:txEl>
                                              <p:pRg st="6" end="6"/>
                                            </p:txEl>
                                          </p:spTgt>
                                        </p:tgtEl>
                                      </p:cBhvr>
                                      <p:to x="100000" y="80000"/>
                                    </p:animScale>
                                    <p:animScale>
                                      <p:cBhvr>
                                        <p:cTn id="88" dur="166" decel="50000">
                                          <p:stCondLst>
                                            <p:cond delay="1338"/>
                                          </p:stCondLst>
                                        </p:cTn>
                                        <p:tgtEl>
                                          <p:spTgt spid="4">
                                            <p:txEl>
                                              <p:pRg st="6" end="6"/>
                                            </p:txEl>
                                          </p:spTgt>
                                        </p:tgtEl>
                                      </p:cBhvr>
                                      <p:to x="100000" y="100000"/>
                                    </p:animScale>
                                    <p:animScale>
                                      <p:cBhvr>
                                        <p:cTn id="89" dur="26">
                                          <p:stCondLst>
                                            <p:cond delay="1642"/>
                                          </p:stCondLst>
                                        </p:cTn>
                                        <p:tgtEl>
                                          <p:spTgt spid="4">
                                            <p:txEl>
                                              <p:pRg st="6" end="6"/>
                                            </p:txEl>
                                          </p:spTgt>
                                        </p:tgtEl>
                                      </p:cBhvr>
                                      <p:to x="100000" y="90000"/>
                                    </p:animScale>
                                    <p:animScale>
                                      <p:cBhvr>
                                        <p:cTn id="90" dur="166" decel="50000">
                                          <p:stCondLst>
                                            <p:cond delay="1668"/>
                                          </p:stCondLst>
                                        </p:cTn>
                                        <p:tgtEl>
                                          <p:spTgt spid="4">
                                            <p:txEl>
                                              <p:pRg st="6" end="6"/>
                                            </p:txEl>
                                          </p:spTgt>
                                        </p:tgtEl>
                                      </p:cBhvr>
                                      <p:to x="100000" y="100000"/>
                                    </p:animScale>
                                    <p:animScale>
                                      <p:cBhvr>
                                        <p:cTn id="91" dur="26">
                                          <p:stCondLst>
                                            <p:cond delay="1808"/>
                                          </p:stCondLst>
                                        </p:cTn>
                                        <p:tgtEl>
                                          <p:spTgt spid="4">
                                            <p:txEl>
                                              <p:pRg st="6" end="6"/>
                                            </p:txEl>
                                          </p:spTgt>
                                        </p:tgtEl>
                                      </p:cBhvr>
                                      <p:to x="100000" y="95000"/>
                                    </p:animScale>
                                    <p:animScale>
                                      <p:cBhvr>
                                        <p:cTn id="92" dur="166" decel="50000">
                                          <p:stCondLst>
                                            <p:cond delay="1834"/>
                                          </p:stCondLst>
                                        </p:cTn>
                                        <p:tgtEl>
                                          <p:spTgt spid="4">
                                            <p:txEl>
                                              <p:pRg st="6" end="6"/>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4">
                                            <p:txEl>
                                              <p:pRg st="7" end="7"/>
                                            </p:txEl>
                                          </p:spTgt>
                                        </p:tgtEl>
                                        <p:attrNameLst>
                                          <p:attrName>style.visibility</p:attrName>
                                        </p:attrNameLst>
                                      </p:cBhvr>
                                      <p:to>
                                        <p:strVal val="visible"/>
                                      </p:to>
                                    </p:set>
                                    <p:animEffect transition="in" filter="wipe(down)">
                                      <p:cBhvr>
                                        <p:cTn id="97" dur="580">
                                          <p:stCondLst>
                                            <p:cond delay="0"/>
                                          </p:stCondLst>
                                        </p:cTn>
                                        <p:tgtEl>
                                          <p:spTgt spid="4">
                                            <p:txEl>
                                              <p:pRg st="7" end="7"/>
                                            </p:txEl>
                                          </p:spTgt>
                                        </p:tgtEl>
                                      </p:cBhvr>
                                    </p:animEffect>
                                    <p:anim calcmode="lin" valueType="num">
                                      <p:cBhvr>
                                        <p:cTn id="98" dur="1822" tmFilter="0,0; 0.14,0.36; 0.43,0.73; 0.71,0.91; 1.0,1.0">
                                          <p:stCondLst>
                                            <p:cond delay="0"/>
                                          </p:stCondLst>
                                        </p:cTn>
                                        <p:tgtEl>
                                          <p:spTgt spid="4">
                                            <p:txEl>
                                              <p:pRg st="7" end="7"/>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4">
                                            <p:txEl>
                                              <p:pRg st="7" end="7"/>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4">
                                            <p:txEl>
                                              <p:pRg st="7" end="7"/>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4">
                                            <p:txEl>
                                              <p:pRg st="7" end="7"/>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4">
                                            <p:txEl>
                                              <p:pRg st="7" end="7"/>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4">
                                            <p:txEl>
                                              <p:pRg st="7" end="7"/>
                                            </p:txEl>
                                          </p:spTgt>
                                        </p:tgtEl>
                                      </p:cBhvr>
                                      <p:to x="100000" y="60000"/>
                                    </p:animScale>
                                    <p:animScale>
                                      <p:cBhvr>
                                        <p:cTn id="104" dur="166" decel="50000">
                                          <p:stCondLst>
                                            <p:cond delay="676"/>
                                          </p:stCondLst>
                                        </p:cTn>
                                        <p:tgtEl>
                                          <p:spTgt spid="4">
                                            <p:txEl>
                                              <p:pRg st="7" end="7"/>
                                            </p:txEl>
                                          </p:spTgt>
                                        </p:tgtEl>
                                      </p:cBhvr>
                                      <p:to x="100000" y="100000"/>
                                    </p:animScale>
                                    <p:animScale>
                                      <p:cBhvr>
                                        <p:cTn id="105" dur="26">
                                          <p:stCondLst>
                                            <p:cond delay="1312"/>
                                          </p:stCondLst>
                                        </p:cTn>
                                        <p:tgtEl>
                                          <p:spTgt spid="4">
                                            <p:txEl>
                                              <p:pRg st="7" end="7"/>
                                            </p:txEl>
                                          </p:spTgt>
                                        </p:tgtEl>
                                      </p:cBhvr>
                                      <p:to x="100000" y="80000"/>
                                    </p:animScale>
                                    <p:animScale>
                                      <p:cBhvr>
                                        <p:cTn id="106" dur="166" decel="50000">
                                          <p:stCondLst>
                                            <p:cond delay="1338"/>
                                          </p:stCondLst>
                                        </p:cTn>
                                        <p:tgtEl>
                                          <p:spTgt spid="4">
                                            <p:txEl>
                                              <p:pRg st="7" end="7"/>
                                            </p:txEl>
                                          </p:spTgt>
                                        </p:tgtEl>
                                      </p:cBhvr>
                                      <p:to x="100000" y="100000"/>
                                    </p:animScale>
                                    <p:animScale>
                                      <p:cBhvr>
                                        <p:cTn id="107" dur="26">
                                          <p:stCondLst>
                                            <p:cond delay="1642"/>
                                          </p:stCondLst>
                                        </p:cTn>
                                        <p:tgtEl>
                                          <p:spTgt spid="4">
                                            <p:txEl>
                                              <p:pRg st="7" end="7"/>
                                            </p:txEl>
                                          </p:spTgt>
                                        </p:tgtEl>
                                      </p:cBhvr>
                                      <p:to x="100000" y="90000"/>
                                    </p:animScale>
                                    <p:animScale>
                                      <p:cBhvr>
                                        <p:cTn id="108" dur="166" decel="50000">
                                          <p:stCondLst>
                                            <p:cond delay="1668"/>
                                          </p:stCondLst>
                                        </p:cTn>
                                        <p:tgtEl>
                                          <p:spTgt spid="4">
                                            <p:txEl>
                                              <p:pRg st="7" end="7"/>
                                            </p:txEl>
                                          </p:spTgt>
                                        </p:tgtEl>
                                      </p:cBhvr>
                                      <p:to x="100000" y="100000"/>
                                    </p:animScale>
                                    <p:animScale>
                                      <p:cBhvr>
                                        <p:cTn id="109" dur="26">
                                          <p:stCondLst>
                                            <p:cond delay="1808"/>
                                          </p:stCondLst>
                                        </p:cTn>
                                        <p:tgtEl>
                                          <p:spTgt spid="4">
                                            <p:txEl>
                                              <p:pRg st="7" end="7"/>
                                            </p:txEl>
                                          </p:spTgt>
                                        </p:tgtEl>
                                      </p:cBhvr>
                                      <p:to x="100000" y="95000"/>
                                    </p:animScale>
                                    <p:animScale>
                                      <p:cBhvr>
                                        <p:cTn id="110" dur="166" decel="50000">
                                          <p:stCondLst>
                                            <p:cond delay="1834"/>
                                          </p:stCondLst>
                                        </p:cTn>
                                        <p:tgtEl>
                                          <p:spTgt spid="4">
                                            <p:txEl>
                                              <p:pRg st="7" end="7"/>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4">
                                            <p:txEl>
                                              <p:pRg st="8" end="8"/>
                                            </p:txEl>
                                          </p:spTgt>
                                        </p:tgtEl>
                                        <p:attrNameLst>
                                          <p:attrName>style.visibility</p:attrName>
                                        </p:attrNameLst>
                                      </p:cBhvr>
                                      <p:to>
                                        <p:strVal val="visible"/>
                                      </p:to>
                                    </p:set>
                                    <p:animEffect transition="in" filter="wipe(down)">
                                      <p:cBhvr>
                                        <p:cTn id="115" dur="580">
                                          <p:stCondLst>
                                            <p:cond delay="0"/>
                                          </p:stCondLst>
                                        </p:cTn>
                                        <p:tgtEl>
                                          <p:spTgt spid="4">
                                            <p:txEl>
                                              <p:pRg st="8" end="8"/>
                                            </p:txEl>
                                          </p:spTgt>
                                        </p:tgtEl>
                                      </p:cBhvr>
                                    </p:animEffect>
                                    <p:anim calcmode="lin" valueType="num">
                                      <p:cBhvr>
                                        <p:cTn id="116" dur="1822" tmFilter="0,0; 0.14,0.36; 0.43,0.73; 0.71,0.91; 1.0,1.0">
                                          <p:stCondLst>
                                            <p:cond delay="0"/>
                                          </p:stCondLst>
                                        </p:cTn>
                                        <p:tgtEl>
                                          <p:spTgt spid="4">
                                            <p:txEl>
                                              <p:pRg st="8" end="8"/>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4">
                                            <p:txEl>
                                              <p:pRg st="8" end="8"/>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4">
                                            <p:txEl>
                                              <p:pRg st="8" end="8"/>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4">
                                            <p:txEl>
                                              <p:pRg st="8" end="8"/>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4">
                                            <p:txEl>
                                              <p:pRg st="8" end="8"/>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4">
                                            <p:txEl>
                                              <p:pRg st="8" end="8"/>
                                            </p:txEl>
                                          </p:spTgt>
                                        </p:tgtEl>
                                      </p:cBhvr>
                                      <p:to x="100000" y="60000"/>
                                    </p:animScale>
                                    <p:animScale>
                                      <p:cBhvr>
                                        <p:cTn id="122" dur="166" decel="50000">
                                          <p:stCondLst>
                                            <p:cond delay="676"/>
                                          </p:stCondLst>
                                        </p:cTn>
                                        <p:tgtEl>
                                          <p:spTgt spid="4">
                                            <p:txEl>
                                              <p:pRg st="8" end="8"/>
                                            </p:txEl>
                                          </p:spTgt>
                                        </p:tgtEl>
                                      </p:cBhvr>
                                      <p:to x="100000" y="100000"/>
                                    </p:animScale>
                                    <p:animScale>
                                      <p:cBhvr>
                                        <p:cTn id="123" dur="26">
                                          <p:stCondLst>
                                            <p:cond delay="1312"/>
                                          </p:stCondLst>
                                        </p:cTn>
                                        <p:tgtEl>
                                          <p:spTgt spid="4">
                                            <p:txEl>
                                              <p:pRg st="8" end="8"/>
                                            </p:txEl>
                                          </p:spTgt>
                                        </p:tgtEl>
                                      </p:cBhvr>
                                      <p:to x="100000" y="80000"/>
                                    </p:animScale>
                                    <p:animScale>
                                      <p:cBhvr>
                                        <p:cTn id="124" dur="166" decel="50000">
                                          <p:stCondLst>
                                            <p:cond delay="1338"/>
                                          </p:stCondLst>
                                        </p:cTn>
                                        <p:tgtEl>
                                          <p:spTgt spid="4">
                                            <p:txEl>
                                              <p:pRg st="8" end="8"/>
                                            </p:txEl>
                                          </p:spTgt>
                                        </p:tgtEl>
                                      </p:cBhvr>
                                      <p:to x="100000" y="100000"/>
                                    </p:animScale>
                                    <p:animScale>
                                      <p:cBhvr>
                                        <p:cTn id="125" dur="26">
                                          <p:stCondLst>
                                            <p:cond delay="1642"/>
                                          </p:stCondLst>
                                        </p:cTn>
                                        <p:tgtEl>
                                          <p:spTgt spid="4">
                                            <p:txEl>
                                              <p:pRg st="8" end="8"/>
                                            </p:txEl>
                                          </p:spTgt>
                                        </p:tgtEl>
                                      </p:cBhvr>
                                      <p:to x="100000" y="90000"/>
                                    </p:animScale>
                                    <p:animScale>
                                      <p:cBhvr>
                                        <p:cTn id="126" dur="166" decel="50000">
                                          <p:stCondLst>
                                            <p:cond delay="1668"/>
                                          </p:stCondLst>
                                        </p:cTn>
                                        <p:tgtEl>
                                          <p:spTgt spid="4">
                                            <p:txEl>
                                              <p:pRg st="8" end="8"/>
                                            </p:txEl>
                                          </p:spTgt>
                                        </p:tgtEl>
                                      </p:cBhvr>
                                      <p:to x="100000" y="100000"/>
                                    </p:animScale>
                                    <p:animScale>
                                      <p:cBhvr>
                                        <p:cTn id="127" dur="26">
                                          <p:stCondLst>
                                            <p:cond delay="1808"/>
                                          </p:stCondLst>
                                        </p:cTn>
                                        <p:tgtEl>
                                          <p:spTgt spid="4">
                                            <p:txEl>
                                              <p:pRg st="8" end="8"/>
                                            </p:txEl>
                                          </p:spTgt>
                                        </p:tgtEl>
                                      </p:cBhvr>
                                      <p:to x="100000" y="95000"/>
                                    </p:animScale>
                                    <p:animScale>
                                      <p:cBhvr>
                                        <p:cTn id="128" dur="166" decel="50000">
                                          <p:stCondLst>
                                            <p:cond delay="1834"/>
                                          </p:stCondLst>
                                        </p:cTn>
                                        <p:tgtEl>
                                          <p:spTgt spid="4">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Introduction aux réseau informatiques</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723812315"/>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Les Adresses IP</a:t>
            </a:r>
          </a:p>
        </p:txBody>
      </p:sp>
      <p:sp>
        <p:nvSpPr>
          <p:cNvPr id="4" name="ZoneTexte 3">
            <a:extLst>
              <a:ext uri="{FF2B5EF4-FFF2-40B4-BE49-F238E27FC236}">
                <a16:creationId xmlns:a16="http://schemas.microsoft.com/office/drawing/2014/main" id="{EC301187-76E6-3769-15CF-0DE51F823E7C}"/>
              </a:ext>
            </a:extLst>
          </p:cNvPr>
          <p:cNvSpPr txBox="1"/>
          <p:nvPr/>
        </p:nvSpPr>
        <p:spPr>
          <a:xfrm>
            <a:off x="1218883" y="3140968"/>
            <a:ext cx="9484041" cy="1938992"/>
          </a:xfrm>
          <a:prstGeom prst="rect">
            <a:avLst/>
          </a:prstGeom>
          <a:noFill/>
        </p:spPr>
        <p:txBody>
          <a:bodyPr wrap="square">
            <a:spAutoFit/>
          </a:bodyPr>
          <a:lstStyle/>
          <a:p>
            <a:r>
              <a:rPr lang="fr-FR" dirty="0"/>
              <a:t>Les adresses IP, ou adresses Internet Protocol, sont des identifiants numériques attribués à chaque appareil connecté à un réseau. Elles permettent le routage des données à travers le réseau mondial. Les adresses IP sont divisées en deux types : IPv4, basées sur des suites de chiffres, et IPv6, utilisant une combinaison de chiffres et de lettres</a:t>
            </a:r>
          </a:p>
        </p:txBody>
      </p:sp>
    </p:spTree>
    <p:extLst>
      <p:ext uri="{BB962C8B-B14F-4D97-AF65-F5344CB8AC3E}">
        <p14:creationId xmlns:p14="http://schemas.microsoft.com/office/powerpoint/2010/main" val="268195020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Les Adresses IP</a:t>
            </a:r>
          </a:p>
        </p:txBody>
      </p:sp>
      <p:sp>
        <p:nvSpPr>
          <p:cNvPr id="4" name="ZoneTexte 3">
            <a:extLst>
              <a:ext uri="{FF2B5EF4-FFF2-40B4-BE49-F238E27FC236}">
                <a16:creationId xmlns:a16="http://schemas.microsoft.com/office/drawing/2014/main" id="{EC301187-76E6-3769-15CF-0DE51F823E7C}"/>
              </a:ext>
            </a:extLst>
          </p:cNvPr>
          <p:cNvSpPr txBox="1"/>
          <p:nvPr/>
        </p:nvSpPr>
        <p:spPr>
          <a:xfrm>
            <a:off x="1218883" y="3140968"/>
            <a:ext cx="9484041" cy="830997"/>
          </a:xfrm>
          <a:prstGeom prst="rect">
            <a:avLst/>
          </a:prstGeom>
          <a:noFill/>
        </p:spPr>
        <p:txBody>
          <a:bodyPr wrap="square">
            <a:spAutoFit/>
          </a:bodyPr>
          <a:lstStyle/>
          <a:p>
            <a:r>
              <a:rPr lang="fr-FR" dirty="0"/>
              <a:t>Adresse IPv4 : 192.168.1.12</a:t>
            </a:r>
          </a:p>
          <a:p>
            <a:r>
              <a:rPr lang="fr-FR" dirty="0"/>
              <a:t>Adresse IPv6 : 2001:861:d36:1910:f0a4:281e:a32e:1d38</a:t>
            </a:r>
          </a:p>
        </p:txBody>
      </p:sp>
    </p:spTree>
    <p:extLst>
      <p:ext uri="{BB962C8B-B14F-4D97-AF65-F5344CB8AC3E}">
        <p14:creationId xmlns:p14="http://schemas.microsoft.com/office/powerpoint/2010/main" val="179189384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down)">
                                      <p:cBhvr>
                                        <p:cTn id="25" dur="580">
                                          <p:stCondLst>
                                            <p:cond delay="0"/>
                                          </p:stCondLst>
                                        </p:cTn>
                                        <p:tgtEl>
                                          <p:spTgt spid="4">
                                            <p:txEl>
                                              <p:pRg st="1" end="1"/>
                                            </p:txEl>
                                          </p:spTgt>
                                        </p:tgtEl>
                                      </p:cBhvr>
                                    </p:animEffect>
                                    <p:anim calcmode="lin" valueType="num">
                                      <p:cBhvr>
                                        <p:cTn id="26"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1" end="1"/>
                                            </p:txEl>
                                          </p:spTgt>
                                        </p:tgtEl>
                                      </p:cBhvr>
                                      <p:to x="100000" y="60000"/>
                                    </p:animScale>
                                    <p:animScale>
                                      <p:cBhvr>
                                        <p:cTn id="32" dur="166" decel="50000">
                                          <p:stCondLst>
                                            <p:cond delay="676"/>
                                          </p:stCondLst>
                                        </p:cTn>
                                        <p:tgtEl>
                                          <p:spTgt spid="4">
                                            <p:txEl>
                                              <p:pRg st="1" end="1"/>
                                            </p:txEl>
                                          </p:spTgt>
                                        </p:tgtEl>
                                      </p:cBhvr>
                                      <p:to x="100000" y="100000"/>
                                    </p:animScale>
                                    <p:animScale>
                                      <p:cBhvr>
                                        <p:cTn id="33" dur="26">
                                          <p:stCondLst>
                                            <p:cond delay="1312"/>
                                          </p:stCondLst>
                                        </p:cTn>
                                        <p:tgtEl>
                                          <p:spTgt spid="4">
                                            <p:txEl>
                                              <p:pRg st="1" end="1"/>
                                            </p:txEl>
                                          </p:spTgt>
                                        </p:tgtEl>
                                      </p:cBhvr>
                                      <p:to x="100000" y="80000"/>
                                    </p:animScale>
                                    <p:animScale>
                                      <p:cBhvr>
                                        <p:cTn id="34" dur="166" decel="50000">
                                          <p:stCondLst>
                                            <p:cond delay="1338"/>
                                          </p:stCondLst>
                                        </p:cTn>
                                        <p:tgtEl>
                                          <p:spTgt spid="4">
                                            <p:txEl>
                                              <p:pRg st="1" end="1"/>
                                            </p:txEl>
                                          </p:spTgt>
                                        </p:tgtEl>
                                      </p:cBhvr>
                                      <p:to x="100000" y="100000"/>
                                    </p:animScale>
                                    <p:animScale>
                                      <p:cBhvr>
                                        <p:cTn id="35" dur="26">
                                          <p:stCondLst>
                                            <p:cond delay="1642"/>
                                          </p:stCondLst>
                                        </p:cTn>
                                        <p:tgtEl>
                                          <p:spTgt spid="4">
                                            <p:txEl>
                                              <p:pRg st="1" end="1"/>
                                            </p:txEl>
                                          </p:spTgt>
                                        </p:tgtEl>
                                      </p:cBhvr>
                                      <p:to x="100000" y="90000"/>
                                    </p:animScale>
                                    <p:animScale>
                                      <p:cBhvr>
                                        <p:cTn id="36" dur="166" decel="50000">
                                          <p:stCondLst>
                                            <p:cond delay="1668"/>
                                          </p:stCondLst>
                                        </p:cTn>
                                        <p:tgtEl>
                                          <p:spTgt spid="4">
                                            <p:txEl>
                                              <p:pRg st="1" end="1"/>
                                            </p:txEl>
                                          </p:spTgt>
                                        </p:tgtEl>
                                      </p:cBhvr>
                                      <p:to x="100000" y="100000"/>
                                    </p:animScale>
                                    <p:animScale>
                                      <p:cBhvr>
                                        <p:cTn id="37" dur="26">
                                          <p:stCondLst>
                                            <p:cond delay="1808"/>
                                          </p:stCondLst>
                                        </p:cTn>
                                        <p:tgtEl>
                                          <p:spTgt spid="4">
                                            <p:txEl>
                                              <p:pRg st="1" end="1"/>
                                            </p:txEl>
                                          </p:spTgt>
                                        </p:tgtEl>
                                      </p:cBhvr>
                                      <p:to x="100000" y="95000"/>
                                    </p:animScale>
                                    <p:animScale>
                                      <p:cBhvr>
                                        <p:cTn id="38" dur="166" decel="50000">
                                          <p:stCondLst>
                                            <p:cond delay="1834"/>
                                          </p:stCondLst>
                                        </p:cTn>
                                        <p:tgtEl>
                                          <p:spTgt spid="4">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Adressage IP</a:t>
            </a:r>
          </a:p>
        </p:txBody>
      </p:sp>
      <p:sp>
        <p:nvSpPr>
          <p:cNvPr id="8" name="Espace réservé du texte 7"/>
          <p:cNvSpPr>
            <a:spLocks noGrp="1"/>
          </p:cNvSpPr>
          <p:nvPr>
            <p:ph type="body" idx="1"/>
          </p:nvPr>
        </p:nvSpPr>
        <p:spPr/>
        <p:txBody>
          <a:bodyPr rtlCol="0"/>
          <a:lstStyle/>
          <a:p>
            <a:pPr rtl="0"/>
            <a:endParaRPr lang="fr-FR" dirty="0"/>
          </a:p>
        </p:txBody>
      </p:sp>
      <p:sp>
        <p:nvSpPr>
          <p:cNvPr id="9" name="Espace réservé du texte 8"/>
          <p:cNvSpPr>
            <a:spLocks noGrp="1"/>
          </p:cNvSpPr>
          <p:nvPr>
            <p:ph type="body" sz="quarter" idx="3"/>
          </p:nvPr>
        </p:nvSpPr>
        <p:spPr/>
        <p:txBody>
          <a:bodyPr rtlCol="0"/>
          <a:lstStyle/>
          <a:p>
            <a:pPr rtl="0"/>
            <a:endParaRPr lang="fr-FR" dirty="0"/>
          </a:p>
        </p:txBody>
      </p:sp>
      <p:sp>
        <p:nvSpPr>
          <p:cNvPr id="12" name="Espace réservé du contenu 11">
            <a:extLst>
              <a:ext uri="{FF2B5EF4-FFF2-40B4-BE49-F238E27FC236}">
                <a16:creationId xmlns:a16="http://schemas.microsoft.com/office/drawing/2014/main" id="{14267D50-35E2-F6DD-381B-AABCF8DEE9CE}"/>
              </a:ext>
            </a:extLst>
          </p:cNvPr>
          <p:cNvSpPr>
            <a:spLocks noGrp="1"/>
          </p:cNvSpPr>
          <p:nvPr>
            <p:ph sz="quarter" idx="4"/>
          </p:nvPr>
        </p:nvSpPr>
        <p:spPr/>
        <p:txBody>
          <a:bodyPr/>
          <a:lstStyle/>
          <a:p>
            <a:endParaRPr lang="fr-FR"/>
          </a:p>
        </p:txBody>
      </p:sp>
      <p:sp>
        <p:nvSpPr>
          <p:cNvPr id="14" name="Espace réservé du contenu 13">
            <a:extLst>
              <a:ext uri="{FF2B5EF4-FFF2-40B4-BE49-F238E27FC236}">
                <a16:creationId xmlns:a16="http://schemas.microsoft.com/office/drawing/2014/main" id="{EFFFC729-3CDF-AC67-0D61-29AB460A264D}"/>
              </a:ext>
            </a:extLst>
          </p:cNvPr>
          <p:cNvSpPr>
            <a:spLocks noGrp="1"/>
          </p:cNvSpPr>
          <p:nvPr>
            <p:ph sz="half" idx="2"/>
          </p:nvPr>
        </p:nvSpPr>
        <p:spPr/>
        <p:txBody>
          <a:bodyPr/>
          <a:lstStyle/>
          <a:p>
            <a:endParaRPr lang="fr-FR"/>
          </a:p>
        </p:txBody>
      </p:sp>
      <p:pic>
        <p:nvPicPr>
          <p:cNvPr id="15" name="Image 14">
            <a:extLst>
              <a:ext uri="{FF2B5EF4-FFF2-40B4-BE49-F238E27FC236}">
                <a16:creationId xmlns:a16="http://schemas.microsoft.com/office/drawing/2014/main" id="{C06AD7F9-652F-BA99-ECD4-F1F9A5E632D1}"/>
              </a:ext>
            </a:extLst>
          </p:cNvPr>
          <p:cNvPicPr>
            <a:picLocks noChangeAspect="1"/>
          </p:cNvPicPr>
          <p:nvPr/>
        </p:nvPicPr>
        <p:blipFill>
          <a:blip r:embed="rId3"/>
          <a:stretch>
            <a:fillRect/>
          </a:stretch>
        </p:blipFill>
        <p:spPr>
          <a:xfrm>
            <a:off x="1522412" y="0"/>
            <a:ext cx="9144000" cy="6858000"/>
          </a:xfrm>
          <a:prstGeom prst="rect">
            <a:avLst/>
          </a:prstGeom>
        </p:spPr>
      </p:pic>
    </p:spTree>
    <p:extLst>
      <p:ext uri="{BB962C8B-B14F-4D97-AF65-F5344CB8AC3E}">
        <p14:creationId xmlns:p14="http://schemas.microsoft.com/office/powerpoint/2010/main" val="806418847"/>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837828" y="-77332"/>
            <a:ext cx="10360501" cy="1223963"/>
          </a:xfrm>
        </p:spPr>
        <p:txBody>
          <a:bodyPr rtlCol="0"/>
          <a:lstStyle/>
          <a:p>
            <a:pPr rtl="0"/>
            <a:r>
              <a:rPr lang="fr-FR" dirty="0"/>
              <a:t>Matériel réseau </a:t>
            </a:r>
          </a:p>
        </p:txBody>
      </p:sp>
      <p:sp>
        <p:nvSpPr>
          <p:cNvPr id="8" name="Espace réservé du texte 7"/>
          <p:cNvSpPr>
            <a:spLocks noGrp="1"/>
          </p:cNvSpPr>
          <p:nvPr>
            <p:ph type="body" idx="1"/>
          </p:nvPr>
        </p:nvSpPr>
        <p:spPr>
          <a:xfrm>
            <a:off x="1341884" y="1522635"/>
            <a:ext cx="5082740" cy="914400"/>
          </a:xfrm>
        </p:spPr>
        <p:txBody>
          <a:bodyPr rtlCol="0"/>
          <a:lstStyle/>
          <a:p>
            <a:pPr rtl="0"/>
            <a:r>
              <a:rPr lang="fr-FR" dirty="0"/>
              <a:t>Routeur</a:t>
            </a:r>
          </a:p>
        </p:txBody>
      </p:sp>
      <p:pic>
        <p:nvPicPr>
          <p:cNvPr id="5" name="Espace réservé du contenu 4" descr="Une image contenant Appareils électroniques, Appareil électronique, Ingénierie électronique, amplificateur&#10;&#10;Description générée automatiquement">
            <a:extLst>
              <a:ext uri="{FF2B5EF4-FFF2-40B4-BE49-F238E27FC236}">
                <a16:creationId xmlns:a16="http://schemas.microsoft.com/office/drawing/2014/main" id="{5D1AEC81-4337-FD11-D541-82FEB0E89F4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6644" y="3727439"/>
            <a:ext cx="5078413" cy="2021208"/>
          </a:xfrm>
        </p:spPr>
      </p:pic>
      <p:sp>
        <p:nvSpPr>
          <p:cNvPr id="9" name="Espace réservé du texte 8"/>
          <p:cNvSpPr>
            <a:spLocks noGrp="1"/>
          </p:cNvSpPr>
          <p:nvPr>
            <p:ph type="body" sz="quarter" idx="3"/>
          </p:nvPr>
        </p:nvSpPr>
        <p:spPr/>
        <p:txBody>
          <a:bodyPr rtlCol="0"/>
          <a:lstStyle/>
          <a:p>
            <a:pPr rtl="0"/>
            <a:r>
              <a:rPr lang="fr-FR" dirty="0"/>
              <a:t>Switch</a:t>
            </a:r>
          </a:p>
        </p:txBody>
      </p:sp>
      <p:pic>
        <p:nvPicPr>
          <p:cNvPr id="3" name="Image 2">
            <a:extLst>
              <a:ext uri="{FF2B5EF4-FFF2-40B4-BE49-F238E27FC236}">
                <a16:creationId xmlns:a16="http://schemas.microsoft.com/office/drawing/2014/main" id="{548ADC3D-B555-4A8C-6E45-19AA4E0F9461}"/>
              </a:ext>
            </a:extLst>
          </p:cNvPr>
          <p:cNvPicPr>
            <a:picLocks noChangeAspect="1"/>
          </p:cNvPicPr>
          <p:nvPr/>
        </p:nvPicPr>
        <p:blipFill>
          <a:blip r:embed="rId4"/>
          <a:stretch>
            <a:fillRect/>
          </a:stretch>
        </p:blipFill>
        <p:spPr>
          <a:xfrm>
            <a:off x="1208376" y="2618086"/>
            <a:ext cx="4239914" cy="4239914"/>
          </a:xfrm>
          <a:prstGeom prst="rect">
            <a:avLst/>
          </a:prstGeom>
        </p:spPr>
      </p:pic>
    </p:spTree>
    <p:extLst>
      <p:ext uri="{BB962C8B-B14F-4D97-AF65-F5344CB8AC3E}">
        <p14:creationId xmlns:p14="http://schemas.microsoft.com/office/powerpoint/2010/main" val="112753962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837828" y="-77332"/>
            <a:ext cx="10360501" cy="1223963"/>
          </a:xfrm>
        </p:spPr>
        <p:txBody>
          <a:bodyPr rtlCol="0"/>
          <a:lstStyle/>
          <a:p>
            <a:pPr rtl="0"/>
            <a:r>
              <a:rPr lang="fr-FR" dirty="0"/>
              <a:t>Matériel réseau </a:t>
            </a:r>
          </a:p>
        </p:txBody>
      </p:sp>
      <p:sp>
        <p:nvSpPr>
          <p:cNvPr id="8" name="Espace réservé du texte 7"/>
          <p:cNvSpPr>
            <a:spLocks noGrp="1"/>
          </p:cNvSpPr>
          <p:nvPr>
            <p:ph type="body" idx="1"/>
          </p:nvPr>
        </p:nvSpPr>
        <p:spPr>
          <a:xfrm>
            <a:off x="1014656" y="1844824"/>
            <a:ext cx="5082740" cy="914400"/>
          </a:xfrm>
        </p:spPr>
        <p:txBody>
          <a:bodyPr rtlCol="0"/>
          <a:lstStyle/>
          <a:p>
            <a:pPr rtl="0"/>
            <a:r>
              <a:rPr lang="fr-FR" dirty="0"/>
              <a:t>Pare-feu</a:t>
            </a:r>
          </a:p>
        </p:txBody>
      </p:sp>
      <p:pic>
        <p:nvPicPr>
          <p:cNvPr id="13" name="Espace réservé du contenu 12" descr="Une image contenant Appareils électroniques, capture d’écran, conduire&#10;&#10;Description générée automatiquement">
            <a:extLst>
              <a:ext uri="{FF2B5EF4-FFF2-40B4-BE49-F238E27FC236}">
                <a16:creationId xmlns:a16="http://schemas.microsoft.com/office/drawing/2014/main" id="{35646970-1B0C-22B9-08D3-F136370FFC2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04" y="2924944"/>
            <a:ext cx="5078413" cy="2854840"/>
          </a:xfrm>
        </p:spPr>
      </p:pic>
      <p:sp>
        <p:nvSpPr>
          <p:cNvPr id="14" name="Espace réservé du texte 7">
            <a:extLst>
              <a:ext uri="{FF2B5EF4-FFF2-40B4-BE49-F238E27FC236}">
                <a16:creationId xmlns:a16="http://schemas.microsoft.com/office/drawing/2014/main" id="{8005F0F3-BA8C-256D-9267-2FA8EA639D08}"/>
              </a:ext>
            </a:extLst>
          </p:cNvPr>
          <p:cNvSpPr txBox="1">
            <a:spLocks/>
          </p:cNvSpPr>
          <p:nvPr/>
        </p:nvSpPr>
        <p:spPr>
          <a:xfrm>
            <a:off x="6526460" y="1844824"/>
            <a:ext cx="5082740" cy="914400"/>
          </a:xfrm>
          <a:prstGeom prst="rect">
            <a:avLst/>
          </a:prstGeom>
        </p:spPr>
        <p:txBody>
          <a:bodyPr vert="horz" lIns="121899" tIns="60949" rIns="121899" bIns="60949" rtlCol="0" anchor="b">
            <a:normAutofit/>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b="0" kern="1200" cap="all" spc="200" baseline="0">
                <a:solidFill>
                  <a:schemeClr val="accent1"/>
                </a:solidFill>
                <a:latin typeface="+mn-lt"/>
                <a:ea typeface="+mn-ea"/>
                <a:cs typeface="+mn-cs"/>
              </a:defRPr>
            </a:lvl1pPr>
            <a:lvl2pPr marL="609493" indent="0" algn="l" defTabSz="1218987" rtl="0" eaLnBrk="1" latinLnBrk="0" hangingPunct="1">
              <a:lnSpc>
                <a:spcPct val="90000"/>
              </a:lnSpc>
              <a:spcBef>
                <a:spcPts val="800"/>
              </a:spcBef>
              <a:buClr>
                <a:schemeClr val="accent1"/>
              </a:buClr>
              <a:buSzPct val="80000"/>
              <a:buFont typeface="Arial" pitchFamily="34" charset="0"/>
              <a:buNone/>
              <a:defRPr sz="2700" b="1" kern="1200">
                <a:solidFill>
                  <a:schemeClr val="tx1"/>
                </a:solidFill>
                <a:latin typeface="+mn-lt"/>
                <a:ea typeface="+mn-ea"/>
                <a:cs typeface="+mn-cs"/>
              </a:defRPr>
            </a:lvl2pPr>
            <a:lvl3pPr marL="1218987" indent="0" algn="l" defTabSz="1218987" rtl="0" eaLnBrk="1" latinLnBrk="0" hangingPunct="1">
              <a:lnSpc>
                <a:spcPct val="90000"/>
              </a:lnSpc>
              <a:spcBef>
                <a:spcPts val="800"/>
              </a:spcBef>
              <a:buClr>
                <a:schemeClr val="accent1"/>
              </a:buClr>
              <a:buSzPct val="80000"/>
              <a:buFont typeface="Arial" pitchFamily="34" charset="0"/>
              <a:buNone/>
              <a:defRPr sz="2400" b="1" kern="1200">
                <a:solidFill>
                  <a:schemeClr val="tx1"/>
                </a:solidFill>
                <a:latin typeface="+mn-lt"/>
                <a:ea typeface="+mn-ea"/>
                <a:cs typeface="+mn-cs"/>
              </a:defRPr>
            </a:lvl3pPr>
            <a:lvl4pPr marL="1828480" indent="0" algn="l" defTabSz="1218987" rtl="0" eaLnBrk="1" latinLnBrk="0" hangingPunct="1">
              <a:lnSpc>
                <a:spcPct val="90000"/>
              </a:lnSpc>
              <a:spcBef>
                <a:spcPts val="800"/>
              </a:spcBef>
              <a:buClr>
                <a:schemeClr val="accent1"/>
              </a:buClr>
              <a:buSzPct val="80000"/>
              <a:buFont typeface="Arial" pitchFamily="34" charset="0"/>
              <a:buNone/>
              <a:defRPr sz="2100" b="1" kern="1200">
                <a:solidFill>
                  <a:schemeClr val="tx1"/>
                </a:solidFill>
                <a:latin typeface="+mn-lt"/>
                <a:ea typeface="+mn-ea"/>
                <a:cs typeface="+mn-cs"/>
              </a:defRPr>
            </a:lvl4pPr>
            <a:lvl5pPr marL="2437973" indent="0" algn="l" defTabSz="1218987" rtl="0" eaLnBrk="1" latinLnBrk="0" hangingPunct="1">
              <a:lnSpc>
                <a:spcPct val="90000"/>
              </a:lnSpc>
              <a:spcBef>
                <a:spcPts val="800"/>
              </a:spcBef>
              <a:buClr>
                <a:schemeClr val="accent1"/>
              </a:buClr>
              <a:buSzPct val="80000"/>
              <a:buFont typeface="Arial" pitchFamily="34" charset="0"/>
              <a:buNone/>
              <a:defRPr sz="2100" b="1" kern="1200">
                <a:solidFill>
                  <a:schemeClr val="tx1"/>
                </a:solidFill>
                <a:latin typeface="+mn-lt"/>
                <a:ea typeface="+mn-ea"/>
                <a:cs typeface="+mn-cs"/>
              </a:defRPr>
            </a:lvl5pPr>
            <a:lvl6pPr marL="3047467" indent="0" algn="l" defTabSz="1218987" rtl="0" eaLnBrk="1" latinLnBrk="0" hangingPunct="1">
              <a:lnSpc>
                <a:spcPct val="90000"/>
              </a:lnSpc>
              <a:spcBef>
                <a:spcPts val="800"/>
              </a:spcBef>
              <a:buClr>
                <a:schemeClr val="accent1"/>
              </a:buClr>
              <a:buSzPct val="80000"/>
              <a:buFont typeface="Arial" pitchFamily="34" charset="0"/>
              <a:buNone/>
              <a:defRPr sz="2100" b="1" kern="1200">
                <a:solidFill>
                  <a:schemeClr val="tx1"/>
                </a:solidFill>
                <a:latin typeface="+mn-lt"/>
                <a:ea typeface="+mn-ea"/>
                <a:cs typeface="+mn-cs"/>
              </a:defRPr>
            </a:lvl6pPr>
            <a:lvl7pPr marL="3656960" indent="0" algn="l" defTabSz="1218987" rtl="0" eaLnBrk="1" latinLnBrk="0" hangingPunct="1">
              <a:lnSpc>
                <a:spcPct val="90000"/>
              </a:lnSpc>
              <a:spcBef>
                <a:spcPts val="800"/>
              </a:spcBef>
              <a:buClr>
                <a:schemeClr val="accent1"/>
              </a:buClr>
              <a:buSzPct val="80000"/>
              <a:buFont typeface="Arial" pitchFamily="34" charset="0"/>
              <a:buNone/>
              <a:defRPr sz="2100" b="1" kern="1200">
                <a:solidFill>
                  <a:schemeClr val="tx1"/>
                </a:solidFill>
                <a:latin typeface="+mn-lt"/>
                <a:ea typeface="+mn-ea"/>
                <a:cs typeface="+mn-cs"/>
              </a:defRPr>
            </a:lvl7pPr>
            <a:lvl8pPr marL="4266453" indent="0" algn="l" defTabSz="1218987" rtl="0" eaLnBrk="1" latinLnBrk="0" hangingPunct="1">
              <a:lnSpc>
                <a:spcPct val="90000"/>
              </a:lnSpc>
              <a:spcBef>
                <a:spcPts val="800"/>
              </a:spcBef>
              <a:buClr>
                <a:schemeClr val="accent1"/>
              </a:buClr>
              <a:buSzPct val="80000"/>
              <a:buFont typeface="Arial" pitchFamily="34" charset="0"/>
              <a:buNone/>
              <a:defRPr sz="2100" b="1" kern="1200" baseline="0">
                <a:solidFill>
                  <a:schemeClr val="tx1"/>
                </a:solidFill>
                <a:latin typeface="+mn-lt"/>
                <a:ea typeface="+mn-ea"/>
                <a:cs typeface="+mn-cs"/>
              </a:defRPr>
            </a:lvl8pPr>
            <a:lvl9pPr marL="4875947" indent="0" algn="l" defTabSz="1218987" rtl="0" eaLnBrk="1" latinLnBrk="0" hangingPunct="1">
              <a:lnSpc>
                <a:spcPct val="90000"/>
              </a:lnSpc>
              <a:spcBef>
                <a:spcPts val="800"/>
              </a:spcBef>
              <a:buClr>
                <a:schemeClr val="accent1"/>
              </a:buClr>
              <a:buSzPct val="80000"/>
              <a:buFont typeface="Arial" pitchFamily="34" charset="0"/>
              <a:buNone/>
              <a:defRPr sz="2100" b="1" kern="1200" baseline="0">
                <a:solidFill>
                  <a:schemeClr val="tx1"/>
                </a:solidFill>
                <a:latin typeface="+mn-lt"/>
                <a:ea typeface="+mn-ea"/>
                <a:cs typeface="+mn-cs"/>
              </a:defRPr>
            </a:lvl9pPr>
          </a:lstStyle>
          <a:p>
            <a:r>
              <a:rPr lang="fr-FR" dirty="0" err="1"/>
              <a:t>Wi-FI</a:t>
            </a:r>
            <a:endParaRPr lang="fr-FR" dirty="0"/>
          </a:p>
        </p:txBody>
      </p:sp>
      <p:pic>
        <p:nvPicPr>
          <p:cNvPr id="16" name="Image 15" descr="Une image contenant souris d’ordinateur, Appareil électronique, gadget&#10;&#10;Description générée automatiquement">
            <a:extLst>
              <a:ext uri="{FF2B5EF4-FFF2-40B4-BE49-F238E27FC236}">
                <a16:creationId xmlns:a16="http://schemas.microsoft.com/office/drawing/2014/main" id="{F2E9F838-9608-51BB-E3CD-3FAA086AA8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8609" y="2924944"/>
            <a:ext cx="3645024" cy="3645024"/>
          </a:xfrm>
          <a:prstGeom prst="rect">
            <a:avLst/>
          </a:prstGeom>
        </p:spPr>
      </p:pic>
    </p:spTree>
    <p:extLst>
      <p:ext uri="{BB962C8B-B14F-4D97-AF65-F5344CB8AC3E}">
        <p14:creationId xmlns:p14="http://schemas.microsoft.com/office/powerpoint/2010/main" val="50533392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Serveur DNS</a:t>
            </a:r>
          </a:p>
        </p:txBody>
      </p:sp>
      <p:sp>
        <p:nvSpPr>
          <p:cNvPr id="4" name="ZoneTexte 3">
            <a:extLst>
              <a:ext uri="{FF2B5EF4-FFF2-40B4-BE49-F238E27FC236}">
                <a16:creationId xmlns:a16="http://schemas.microsoft.com/office/drawing/2014/main" id="{EC301187-76E6-3769-15CF-0DE51F823E7C}"/>
              </a:ext>
            </a:extLst>
          </p:cNvPr>
          <p:cNvSpPr txBox="1"/>
          <p:nvPr/>
        </p:nvSpPr>
        <p:spPr>
          <a:xfrm>
            <a:off x="1218883" y="3140968"/>
            <a:ext cx="9484041" cy="2308324"/>
          </a:xfrm>
          <a:prstGeom prst="rect">
            <a:avLst/>
          </a:prstGeom>
          <a:noFill/>
        </p:spPr>
        <p:txBody>
          <a:bodyPr wrap="square">
            <a:spAutoFit/>
          </a:bodyPr>
          <a:lstStyle/>
          <a:p>
            <a:r>
              <a:rPr lang="fr-FR" dirty="0"/>
              <a:t>Le Serveur DNS, ou Domain Name System, est un élément essentiel de l'infrastructure internet. </a:t>
            </a:r>
          </a:p>
          <a:p>
            <a:r>
              <a:rPr lang="fr-FR" dirty="0"/>
              <a:t>Il agit comme un annuaire, traduisant les noms de domaine conviviaux que nous utilisons (comme www.exemple.com) en adresses IP compréhensibles par les machines. Ce processus de résolution de noms de domaine facilite la navigation sur le web et assure la connectivité. </a:t>
            </a:r>
          </a:p>
        </p:txBody>
      </p:sp>
      <p:pic>
        <p:nvPicPr>
          <p:cNvPr id="5" name="Image 4">
            <a:extLst>
              <a:ext uri="{FF2B5EF4-FFF2-40B4-BE49-F238E27FC236}">
                <a16:creationId xmlns:a16="http://schemas.microsoft.com/office/drawing/2014/main" id="{2B50D636-23E5-CD40-B436-E0562B7D9D4F}"/>
              </a:ext>
            </a:extLst>
          </p:cNvPr>
          <p:cNvPicPr>
            <a:picLocks noChangeAspect="1"/>
          </p:cNvPicPr>
          <p:nvPr/>
        </p:nvPicPr>
        <p:blipFill>
          <a:blip r:embed="rId3"/>
          <a:stretch>
            <a:fillRect/>
          </a:stretch>
        </p:blipFill>
        <p:spPr>
          <a:xfrm>
            <a:off x="8326660" y="188640"/>
            <a:ext cx="3462486" cy="2308324"/>
          </a:xfrm>
          <a:prstGeom prst="rect">
            <a:avLst/>
          </a:prstGeom>
        </p:spPr>
      </p:pic>
    </p:spTree>
    <p:extLst>
      <p:ext uri="{BB962C8B-B14F-4D97-AF65-F5344CB8AC3E}">
        <p14:creationId xmlns:p14="http://schemas.microsoft.com/office/powerpoint/2010/main" val="24912909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down)">
                                      <p:cBhvr>
                                        <p:cTn id="25" dur="580">
                                          <p:stCondLst>
                                            <p:cond delay="0"/>
                                          </p:stCondLst>
                                        </p:cTn>
                                        <p:tgtEl>
                                          <p:spTgt spid="4">
                                            <p:txEl>
                                              <p:pRg st="1" end="1"/>
                                            </p:txEl>
                                          </p:spTgt>
                                        </p:tgtEl>
                                      </p:cBhvr>
                                    </p:animEffect>
                                    <p:anim calcmode="lin" valueType="num">
                                      <p:cBhvr>
                                        <p:cTn id="26"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1" end="1"/>
                                            </p:txEl>
                                          </p:spTgt>
                                        </p:tgtEl>
                                      </p:cBhvr>
                                      <p:to x="100000" y="60000"/>
                                    </p:animScale>
                                    <p:animScale>
                                      <p:cBhvr>
                                        <p:cTn id="32" dur="166" decel="50000">
                                          <p:stCondLst>
                                            <p:cond delay="676"/>
                                          </p:stCondLst>
                                        </p:cTn>
                                        <p:tgtEl>
                                          <p:spTgt spid="4">
                                            <p:txEl>
                                              <p:pRg st="1" end="1"/>
                                            </p:txEl>
                                          </p:spTgt>
                                        </p:tgtEl>
                                      </p:cBhvr>
                                      <p:to x="100000" y="100000"/>
                                    </p:animScale>
                                    <p:animScale>
                                      <p:cBhvr>
                                        <p:cTn id="33" dur="26">
                                          <p:stCondLst>
                                            <p:cond delay="1312"/>
                                          </p:stCondLst>
                                        </p:cTn>
                                        <p:tgtEl>
                                          <p:spTgt spid="4">
                                            <p:txEl>
                                              <p:pRg st="1" end="1"/>
                                            </p:txEl>
                                          </p:spTgt>
                                        </p:tgtEl>
                                      </p:cBhvr>
                                      <p:to x="100000" y="80000"/>
                                    </p:animScale>
                                    <p:animScale>
                                      <p:cBhvr>
                                        <p:cTn id="34" dur="166" decel="50000">
                                          <p:stCondLst>
                                            <p:cond delay="1338"/>
                                          </p:stCondLst>
                                        </p:cTn>
                                        <p:tgtEl>
                                          <p:spTgt spid="4">
                                            <p:txEl>
                                              <p:pRg st="1" end="1"/>
                                            </p:txEl>
                                          </p:spTgt>
                                        </p:tgtEl>
                                      </p:cBhvr>
                                      <p:to x="100000" y="100000"/>
                                    </p:animScale>
                                    <p:animScale>
                                      <p:cBhvr>
                                        <p:cTn id="35" dur="26">
                                          <p:stCondLst>
                                            <p:cond delay="1642"/>
                                          </p:stCondLst>
                                        </p:cTn>
                                        <p:tgtEl>
                                          <p:spTgt spid="4">
                                            <p:txEl>
                                              <p:pRg st="1" end="1"/>
                                            </p:txEl>
                                          </p:spTgt>
                                        </p:tgtEl>
                                      </p:cBhvr>
                                      <p:to x="100000" y="90000"/>
                                    </p:animScale>
                                    <p:animScale>
                                      <p:cBhvr>
                                        <p:cTn id="36" dur="166" decel="50000">
                                          <p:stCondLst>
                                            <p:cond delay="1668"/>
                                          </p:stCondLst>
                                        </p:cTn>
                                        <p:tgtEl>
                                          <p:spTgt spid="4">
                                            <p:txEl>
                                              <p:pRg st="1" end="1"/>
                                            </p:txEl>
                                          </p:spTgt>
                                        </p:tgtEl>
                                      </p:cBhvr>
                                      <p:to x="100000" y="100000"/>
                                    </p:animScale>
                                    <p:animScale>
                                      <p:cBhvr>
                                        <p:cTn id="37" dur="26">
                                          <p:stCondLst>
                                            <p:cond delay="1808"/>
                                          </p:stCondLst>
                                        </p:cTn>
                                        <p:tgtEl>
                                          <p:spTgt spid="4">
                                            <p:txEl>
                                              <p:pRg st="1" end="1"/>
                                            </p:txEl>
                                          </p:spTgt>
                                        </p:tgtEl>
                                      </p:cBhvr>
                                      <p:to x="100000" y="95000"/>
                                    </p:animScale>
                                    <p:animScale>
                                      <p:cBhvr>
                                        <p:cTn id="38" dur="166" decel="50000">
                                          <p:stCondLst>
                                            <p:cond delay="1834"/>
                                          </p:stCondLst>
                                        </p:cTn>
                                        <p:tgtEl>
                                          <p:spTgt spid="4">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rtlCol="0"/>
          <a:lstStyle/>
          <a:p>
            <a:pPr rtl="0"/>
            <a:r>
              <a:rPr lang="fr-FR" dirty="0"/>
              <a:t>Organisation générale d’un </a:t>
            </a:r>
            <a:r>
              <a:rPr lang="fr-FR" dirty="0" err="1"/>
              <a:t>Personnal</a:t>
            </a:r>
            <a:r>
              <a:rPr lang="fr-FR" dirty="0"/>
              <a:t> Computer</a:t>
            </a:r>
          </a:p>
        </p:txBody>
      </p:sp>
      <p:sp>
        <p:nvSpPr>
          <p:cNvPr id="10" name="Espace réservé du contenu 9"/>
          <p:cNvSpPr>
            <a:spLocks noGrp="1"/>
          </p:cNvSpPr>
          <p:nvPr>
            <p:ph sz="half" idx="2"/>
          </p:nvPr>
        </p:nvSpPr>
        <p:spPr>
          <a:xfrm>
            <a:off x="1125860" y="2060848"/>
            <a:ext cx="10891300" cy="3454400"/>
          </a:xfrm>
        </p:spPr>
        <p:txBody>
          <a:bodyPr rtlCol="0"/>
          <a:lstStyle/>
          <a:p>
            <a:pPr rtl="0"/>
            <a:r>
              <a:rPr lang="fr-FR" dirty="0"/>
              <a:t>Un </a:t>
            </a:r>
            <a:r>
              <a:rPr lang="fr-FR" dirty="0" err="1"/>
              <a:t>Personnal</a:t>
            </a:r>
            <a:r>
              <a:rPr lang="fr-FR" dirty="0"/>
              <a:t> Computer est composé :</a:t>
            </a:r>
          </a:p>
          <a:p>
            <a:pPr marL="0" indent="0" rtl="0">
              <a:buNone/>
            </a:pPr>
            <a:r>
              <a:rPr lang="fr-FR" dirty="0"/>
              <a:t>	- D’un écran,</a:t>
            </a:r>
          </a:p>
          <a:p>
            <a:pPr marL="0" indent="0" rtl="0">
              <a:buNone/>
            </a:pPr>
            <a:r>
              <a:rPr lang="fr-FR" dirty="0"/>
              <a:t>	- D’une unité centrale,</a:t>
            </a:r>
          </a:p>
          <a:p>
            <a:pPr marL="0" indent="0" rtl="0">
              <a:buNone/>
            </a:pPr>
            <a:r>
              <a:rPr lang="fr-FR" dirty="0"/>
              <a:t>	- D’un clavier et d’une souris,</a:t>
            </a:r>
          </a:p>
          <a:p>
            <a:pPr marL="0" indent="0" rtl="0">
              <a:buNone/>
            </a:pPr>
            <a:r>
              <a:rPr lang="fr-FR" dirty="0"/>
              <a:t>	- D’autres périphériques (Lecteurs CD/DVD, haut-parleurs),</a:t>
            </a:r>
          </a:p>
          <a:p>
            <a:pPr marL="0" indent="0" rtl="0">
              <a:buNone/>
            </a:pPr>
            <a:endParaRPr lang="fr-FR" dirty="0"/>
          </a:p>
        </p:txBody>
      </p:sp>
    </p:spTree>
    <p:extLst>
      <p:ext uri="{BB962C8B-B14F-4D97-AF65-F5344CB8AC3E}">
        <p14:creationId xmlns:p14="http://schemas.microsoft.com/office/powerpoint/2010/main" val="267203919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80">
                                          <p:stCondLst>
                                            <p:cond delay="0"/>
                                          </p:stCondLst>
                                        </p:cTn>
                                        <p:tgtEl>
                                          <p:spTgt spid="10">
                                            <p:txEl>
                                              <p:pRg st="0" end="0"/>
                                            </p:txEl>
                                          </p:spTgt>
                                        </p:tgtEl>
                                      </p:cBhvr>
                                    </p:animEffect>
                                    <p:anim calcmode="lin" valueType="num">
                                      <p:cBhvr>
                                        <p:cTn id="8"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xEl>
                                              <p:pRg st="0" end="0"/>
                                            </p:txEl>
                                          </p:spTgt>
                                        </p:tgtEl>
                                      </p:cBhvr>
                                      <p:to x="100000" y="60000"/>
                                    </p:animScale>
                                    <p:animScale>
                                      <p:cBhvr>
                                        <p:cTn id="14" dur="166" decel="50000">
                                          <p:stCondLst>
                                            <p:cond delay="676"/>
                                          </p:stCondLst>
                                        </p:cTn>
                                        <p:tgtEl>
                                          <p:spTgt spid="10">
                                            <p:txEl>
                                              <p:pRg st="0" end="0"/>
                                            </p:txEl>
                                          </p:spTgt>
                                        </p:tgtEl>
                                      </p:cBhvr>
                                      <p:to x="100000" y="100000"/>
                                    </p:animScale>
                                    <p:animScale>
                                      <p:cBhvr>
                                        <p:cTn id="15" dur="26">
                                          <p:stCondLst>
                                            <p:cond delay="1312"/>
                                          </p:stCondLst>
                                        </p:cTn>
                                        <p:tgtEl>
                                          <p:spTgt spid="10">
                                            <p:txEl>
                                              <p:pRg st="0" end="0"/>
                                            </p:txEl>
                                          </p:spTgt>
                                        </p:tgtEl>
                                      </p:cBhvr>
                                      <p:to x="100000" y="80000"/>
                                    </p:animScale>
                                    <p:animScale>
                                      <p:cBhvr>
                                        <p:cTn id="16" dur="166" decel="50000">
                                          <p:stCondLst>
                                            <p:cond delay="1338"/>
                                          </p:stCondLst>
                                        </p:cTn>
                                        <p:tgtEl>
                                          <p:spTgt spid="10">
                                            <p:txEl>
                                              <p:pRg st="0" end="0"/>
                                            </p:txEl>
                                          </p:spTgt>
                                        </p:tgtEl>
                                      </p:cBhvr>
                                      <p:to x="100000" y="100000"/>
                                    </p:animScale>
                                    <p:animScale>
                                      <p:cBhvr>
                                        <p:cTn id="17" dur="26">
                                          <p:stCondLst>
                                            <p:cond delay="1642"/>
                                          </p:stCondLst>
                                        </p:cTn>
                                        <p:tgtEl>
                                          <p:spTgt spid="10">
                                            <p:txEl>
                                              <p:pRg st="0" end="0"/>
                                            </p:txEl>
                                          </p:spTgt>
                                        </p:tgtEl>
                                      </p:cBhvr>
                                      <p:to x="100000" y="90000"/>
                                    </p:animScale>
                                    <p:animScale>
                                      <p:cBhvr>
                                        <p:cTn id="18" dur="166" decel="50000">
                                          <p:stCondLst>
                                            <p:cond delay="1668"/>
                                          </p:stCondLst>
                                        </p:cTn>
                                        <p:tgtEl>
                                          <p:spTgt spid="10">
                                            <p:txEl>
                                              <p:pRg st="0" end="0"/>
                                            </p:txEl>
                                          </p:spTgt>
                                        </p:tgtEl>
                                      </p:cBhvr>
                                      <p:to x="100000" y="100000"/>
                                    </p:animScale>
                                    <p:animScale>
                                      <p:cBhvr>
                                        <p:cTn id="19" dur="26">
                                          <p:stCondLst>
                                            <p:cond delay="1808"/>
                                          </p:stCondLst>
                                        </p:cTn>
                                        <p:tgtEl>
                                          <p:spTgt spid="10">
                                            <p:txEl>
                                              <p:pRg st="0" end="0"/>
                                            </p:txEl>
                                          </p:spTgt>
                                        </p:tgtEl>
                                      </p:cBhvr>
                                      <p:to x="100000" y="95000"/>
                                    </p:animScale>
                                    <p:animScale>
                                      <p:cBhvr>
                                        <p:cTn id="20" dur="166" decel="50000">
                                          <p:stCondLst>
                                            <p:cond delay="1834"/>
                                          </p:stCondLst>
                                        </p:cTn>
                                        <p:tgtEl>
                                          <p:spTgt spid="10">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wipe(down)">
                                      <p:cBhvr>
                                        <p:cTn id="25" dur="580">
                                          <p:stCondLst>
                                            <p:cond delay="0"/>
                                          </p:stCondLst>
                                        </p:cTn>
                                        <p:tgtEl>
                                          <p:spTgt spid="10">
                                            <p:txEl>
                                              <p:pRg st="1" end="1"/>
                                            </p:txEl>
                                          </p:spTgt>
                                        </p:tgtEl>
                                      </p:cBhvr>
                                    </p:animEffect>
                                    <p:anim calcmode="lin" valueType="num">
                                      <p:cBhvr>
                                        <p:cTn id="26" dur="1822" tmFilter="0,0; 0.14,0.36; 0.43,0.73; 0.71,0.91; 1.0,1.0">
                                          <p:stCondLst>
                                            <p:cond delay="0"/>
                                          </p:stCondLst>
                                        </p:cTn>
                                        <p:tgtEl>
                                          <p:spTgt spid="10">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0">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0">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0">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0">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0">
                                            <p:txEl>
                                              <p:pRg st="1" end="1"/>
                                            </p:txEl>
                                          </p:spTgt>
                                        </p:tgtEl>
                                      </p:cBhvr>
                                      <p:to x="100000" y="60000"/>
                                    </p:animScale>
                                    <p:animScale>
                                      <p:cBhvr>
                                        <p:cTn id="32" dur="166" decel="50000">
                                          <p:stCondLst>
                                            <p:cond delay="676"/>
                                          </p:stCondLst>
                                        </p:cTn>
                                        <p:tgtEl>
                                          <p:spTgt spid="10">
                                            <p:txEl>
                                              <p:pRg st="1" end="1"/>
                                            </p:txEl>
                                          </p:spTgt>
                                        </p:tgtEl>
                                      </p:cBhvr>
                                      <p:to x="100000" y="100000"/>
                                    </p:animScale>
                                    <p:animScale>
                                      <p:cBhvr>
                                        <p:cTn id="33" dur="26">
                                          <p:stCondLst>
                                            <p:cond delay="1312"/>
                                          </p:stCondLst>
                                        </p:cTn>
                                        <p:tgtEl>
                                          <p:spTgt spid="10">
                                            <p:txEl>
                                              <p:pRg st="1" end="1"/>
                                            </p:txEl>
                                          </p:spTgt>
                                        </p:tgtEl>
                                      </p:cBhvr>
                                      <p:to x="100000" y="80000"/>
                                    </p:animScale>
                                    <p:animScale>
                                      <p:cBhvr>
                                        <p:cTn id="34" dur="166" decel="50000">
                                          <p:stCondLst>
                                            <p:cond delay="1338"/>
                                          </p:stCondLst>
                                        </p:cTn>
                                        <p:tgtEl>
                                          <p:spTgt spid="10">
                                            <p:txEl>
                                              <p:pRg st="1" end="1"/>
                                            </p:txEl>
                                          </p:spTgt>
                                        </p:tgtEl>
                                      </p:cBhvr>
                                      <p:to x="100000" y="100000"/>
                                    </p:animScale>
                                    <p:animScale>
                                      <p:cBhvr>
                                        <p:cTn id="35" dur="26">
                                          <p:stCondLst>
                                            <p:cond delay="1642"/>
                                          </p:stCondLst>
                                        </p:cTn>
                                        <p:tgtEl>
                                          <p:spTgt spid="10">
                                            <p:txEl>
                                              <p:pRg st="1" end="1"/>
                                            </p:txEl>
                                          </p:spTgt>
                                        </p:tgtEl>
                                      </p:cBhvr>
                                      <p:to x="100000" y="90000"/>
                                    </p:animScale>
                                    <p:animScale>
                                      <p:cBhvr>
                                        <p:cTn id="36" dur="166" decel="50000">
                                          <p:stCondLst>
                                            <p:cond delay="1668"/>
                                          </p:stCondLst>
                                        </p:cTn>
                                        <p:tgtEl>
                                          <p:spTgt spid="10">
                                            <p:txEl>
                                              <p:pRg st="1" end="1"/>
                                            </p:txEl>
                                          </p:spTgt>
                                        </p:tgtEl>
                                      </p:cBhvr>
                                      <p:to x="100000" y="100000"/>
                                    </p:animScale>
                                    <p:animScale>
                                      <p:cBhvr>
                                        <p:cTn id="37" dur="26">
                                          <p:stCondLst>
                                            <p:cond delay="1808"/>
                                          </p:stCondLst>
                                        </p:cTn>
                                        <p:tgtEl>
                                          <p:spTgt spid="10">
                                            <p:txEl>
                                              <p:pRg st="1" end="1"/>
                                            </p:txEl>
                                          </p:spTgt>
                                        </p:tgtEl>
                                      </p:cBhvr>
                                      <p:to x="100000" y="95000"/>
                                    </p:animScale>
                                    <p:animScale>
                                      <p:cBhvr>
                                        <p:cTn id="38" dur="166" decel="50000">
                                          <p:stCondLst>
                                            <p:cond delay="1834"/>
                                          </p:stCondLst>
                                        </p:cTn>
                                        <p:tgtEl>
                                          <p:spTgt spid="10">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wipe(down)">
                                      <p:cBhvr>
                                        <p:cTn id="43" dur="580">
                                          <p:stCondLst>
                                            <p:cond delay="0"/>
                                          </p:stCondLst>
                                        </p:cTn>
                                        <p:tgtEl>
                                          <p:spTgt spid="10">
                                            <p:txEl>
                                              <p:pRg st="2" end="2"/>
                                            </p:txEl>
                                          </p:spTgt>
                                        </p:tgtEl>
                                      </p:cBhvr>
                                    </p:animEffect>
                                    <p:anim calcmode="lin" valueType="num">
                                      <p:cBhvr>
                                        <p:cTn id="44" dur="1822" tmFilter="0,0; 0.14,0.36; 0.43,0.73; 0.71,0.91; 1.0,1.0">
                                          <p:stCondLst>
                                            <p:cond delay="0"/>
                                          </p:stCondLst>
                                        </p:cTn>
                                        <p:tgtEl>
                                          <p:spTgt spid="10">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0">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0">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0">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0">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0">
                                            <p:txEl>
                                              <p:pRg st="2" end="2"/>
                                            </p:txEl>
                                          </p:spTgt>
                                        </p:tgtEl>
                                      </p:cBhvr>
                                      <p:to x="100000" y="60000"/>
                                    </p:animScale>
                                    <p:animScale>
                                      <p:cBhvr>
                                        <p:cTn id="50" dur="166" decel="50000">
                                          <p:stCondLst>
                                            <p:cond delay="676"/>
                                          </p:stCondLst>
                                        </p:cTn>
                                        <p:tgtEl>
                                          <p:spTgt spid="10">
                                            <p:txEl>
                                              <p:pRg st="2" end="2"/>
                                            </p:txEl>
                                          </p:spTgt>
                                        </p:tgtEl>
                                      </p:cBhvr>
                                      <p:to x="100000" y="100000"/>
                                    </p:animScale>
                                    <p:animScale>
                                      <p:cBhvr>
                                        <p:cTn id="51" dur="26">
                                          <p:stCondLst>
                                            <p:cond delay="1312"/>
                                          </p:stCondLst>
                                        </p:cTn>
                                        <p:tgtEl>
                                          <p:spTgt spid="10">
                                            <p:txEl>
                                              <p:pRg st="2" end="2"/>
                                            </p:txEl>
                                          </p:spTgt>
                                        </p:tgtEl>
                                      </p:cBhvr>
                                      <p:to x="100000" y="80000"/>
                                    </p:animScale>
                                    <p:animScale>
                                      <p:cBhvr>
                                        <p:cTn id="52" dur="166" decel="50000">
                                          <p:stCondLst>
                                            <p:cond delay="1338"/>
                                          </p:stCondLst>
                                        </p:cTn>
                                        <p:tgtEl>
                                          <p:spTgt spid="10">
                                            <p:txEl>
                                              <p:pRg st="2" end="2"/>
                                            </p:txEl>
                                          </p:spTgt>
                                        </p:tgtEl>
                                      </p:cBhvr>
                                      <p:to x="100000" y="100000"/>
                                    </p:animScale>
                                    <p:animScale>
                                      <p:cBhvr>
                                        <p:cTn id="53" dur="26">
                                          <p:stCondLst>
                                            <p:cond delay="1642"/>
                                          </p:stCondLst>
                                        </p:cTn>
                                        <p:tgtEl>
                                          <p:spTgt spid="10">
                                            <p:txEl>
                                              <p:pRg st="2" end="2"/>
                                            </p:txEl>
                                          </p:spTgt>
                                        </p:tgtEl>
                                      </p:cBhvr>
                                      <p:to x="100000" y="90000"/>
                                    </p:animScale>
                                    <p:animScale>
                                      <p:cBhvr>
                                        <p:cTn id="54" dur="166" decel="50000">
                                          <p:stCondLst>
                                            <p:cond delay="1668"/>
                                          </p:stCondLst>
                                        </p:cTn>
                                        <p:tgtEl>
                                          <p:spTgt spid="10">
                                            <p:txEl>
                                              <p:pRg st="2" end="2"/>
                                            </p:txEl>
                                          </p:spTgt>
                                        </p:tgtEl>
                                      </p:cBhvr>
                                      <p:to x="100000" y="100000"/>
                                    </p:animScale>
                                    <p:animScale>
                                      <p:cBhvr>
                                        <p:cTn id="55" dur="26">
                                          <p:stCondLst>
                                            <p:cond delay="1808"/>
                                          </p:stCondLst>
                                        </p:cTn>
                                        <p:tgtEl>
                                          <p:spTgt spid="10">
                                            <p:txEl>
                                              <p:pRg st="2" end="2"/>
                                            </p:txEl>
                                          </p:spTgt>
                                        </p:tgtEl>
                                      </p:cBhvr>
                                      <p:to x="100000" y="95000"/>
                                    </p:animScale>
                                    <p:animScale>
                                      <p:cBhvr>
                                        <p:cTn id="56" dur="166" decel="50000">
                                          <p:stCondLst>
                                            <p:cond delay="1834"/>
                                          </p:stCondLst>
                                        </p:cTn>
                                        <p:tgtEl>
                                          <p:spTgt spid="10">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0">
                                            <p:txEl>
                                              <p:pRg st="3" end="3"/>
                                            </p:txEl>
                                          </p:spTgt>
                                        </p:tgtEl>
                                        <p:attrNameLst>
                                          <p:attrName>style.visibility</p:attrName>
                                        </p:attrNameLst>
                                      </p:cBhvr>
                                      <p:to>
                                        <p:strVal val="visible"/>
                                      </p:to>
                                    </p:set>
                                    <p:animEffect transition="in" filter="wipe(down)">
                                      <p:cBhvr>
                                        <p:cTn id="61" dur="580">
                                          <p:stCondLst>
                                            <p:cond delay="0"/>
                                          </p:stCondLst>
                                        </p:cTn>
                                        <p:tgtEl>
                                          <p:spTgt spid="10">
                                            <p:txEl>
                                              <p:pRg st="3" end="3"/>
                                            </p:txEl>
                                          </p:spTgt>
                                        </p:tgtEl>
                                      </p:cBhvr>
                                    </p:animEffect>
                                    <p:anim calcmode="lin" valueType="num">
                                      <p:cBhvr>
                                        <p:cTn id="62" dur="1822" tmFilter="0,0; 0.14,0.36; 0.43,0.73; 0.71,0.91; 1.0,1.0">
                                          <p:stCondLst>
                                            <p:cond delay="0"/>
                                          </p:stCondLst>
                                        </p:cTn>
                                        <p:tgtEl>
                                          <p:spTgt spid="10">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xEl>
                                              <p:pRg st="3" end="3"/>
                                            </p:txEl>
                                          </p:spTgt>
                                        </p:tgtEl>
                                      </p:cBhvr>
                                      <p:to x="100000" y="60000"/>
                                    </p:animScale>
                                    <p:animScale>
                                      <p:cBhvr>
                                        <p:cTn id="68" dur="166" decel="50000">
                                          <p:stCondLst>
                                            <p:cond delay="676"/>
                                          </p:stCondLst>
                                        </p:cTn>
                                        <p:tgtEl>
                                          <p:spTgt spid="10">
                                            <p:txEl>
                                              <p:pRg st="3" end="3"/>
                                            </p:txEl>
                                          </p:spTgt>
                                        </p:tgtEl>
                                      </p:cBhvr>
                                      <p:to x="100000" y="100000"/>
                                    </p:animScale>
                                    <p:animScale>
                                      <p:cBhvr>
                                        <p:cTn id="69" dur="26">
                                          <p:stCondLst>
                                            <p:cond delay="1312"/>
                                          </p:stCondLst>
                                        </p:cTn>
                                        <p:tgtEl>
                                          <p:spTgt spid="10">
                                            <p:txEl>
                                              <p:pRg st="3" end="3"/>
                                            </p:txEl>
                                          </p:spTgt>
                                        </p:tgtEl>
                                      </p:cBhvr>
                                      <p:to x="100000" y="80000"/>
                                    </p:animScale>
                                    <p:animScale>
                                      <p:cBhvr>
                                        <p:cTn id="70" dur="166" decel="50000">
                                          <p:stCondLst>
                                            <p:cond delay="1338"/>
                                          </p:stCondLst>
                                        </p:cTn>
                                        <p:tgtEl>
                                          <p:spTgt spid="10">
                                            <p:txEl>
                                              <p:pRg st="3" end="3"/>
                                            </p:txEl>
                                          </p:spTgt>
                                        </p:tgtEl>
                                      </p:cBhvr>
                                      <p:to x="100000" y="100000"/>
                                    </p:animScale>
                                    <p:animScale>
                                      <p:cBhvr>
                                        <p:cTn id="71" dur="26">
                                          <p:stCondLst>
                                            <p:cond delay="1642"/>
                                          </p:stCondLst>
                                        </p:cTn>
                                        <p:tgtEl>
                                          <p:spTgt spid="10">
                                            <p:txEl>
                                              <p:pRg st="3" end="3"/>
                                            </p:txEl>
                                          </p:spTgt>
                                        </p:tgtEl>
                                      </p:cBhvr>
                                      <p:to x="100000" y="90000"/>
                                    </p:animScale>
                                    <p:animScale>
                                      <p:cBhvr>
                                        <p:cTn id="72" dur="166" decel="50000">
                                          <p:stCondLst>
                                            <p:cond delay="1668"/>
                                          </p:stCondLst>
                                        </p:cTn>
                                        <p:tgtEl>
                                          <p:spTgt spid="10">
                                            <p:txEl>
                                              <p:pRg st="3" end="3"/>
                                            </p:txEl>
                                          </p:spTgt>
                                        </p:tgtEl>
                                      </p:cBhvr>
                                      <p:to x="100000" y="100000"/>
                                    </p:animScale>
                                    <p:animScale>
                                      <p:cBhvr>
                                        <p:cTn id="73" dur="26">
                                          <p:stCondLst>
                                            <p:cond delay="1808"/>
                                          </p:stCondLst>
                                        </p:cTn>
                                        <p:tgtEl>
                                          <p:spTgt spid="10">
                                            <p:txEl>
                                              <p:pRg st="3" end="3"/>
                                            </p:txEl>
                                          </p:spTgt>
                                        </p:tgtEl>
                                      </p:cBhvr>
                                      <p:to x="100000" y="95000"/>
                                    </p:animScale>
                                    <p:animScale>
                                      <p:cBhvr>
                                        <p:cTn id="74" dur="166" decel="50000">
                                          <p:stCondLst>
                                            <p:cond delay="1834"/>
                                          </p:stCondLst>
                                        </p:cTn>
                                        <p:tgtEl>
                                          <p:spTgt spid="10">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0">
                                            <p:txEl>
                                              <p:pRg st="4" end="4"/>
                                            </p:txEl>
                                          </p:spTgt>
                                        </p:tgtEl>
                                        <p:attrNameLst>
                                          <p:attrName>style.visibility</p:attrName>
                                        </p:attrNameLst>
                                      </p:cBhvr>
                                      <p:to>
                                        <p:strVal val="visible"/>
                                      </p:to>
                                    </p:set>
                                    <p:animEffect transition="in" filter="wipe(down)">
                                      <p:cBhvr>
                                        <p:cTn id="79" dur="580">
                                          <p:stCondLst>
                                            <p:cond delay="0"/>
                                          </p:stCondLst>
                                        </p:cTn>
                                        <p:tgtEl>
                                          <p:spTgt spid="10">
                                            <p:txEl>
                                              <p:pRg st="4" end="4"/>
                                            </p:txEl>
                                          </p:spTgt>
                                        </p:tgtEl>
                                      </p:cBhvr>
                                    </p:animEffect>
                                    <p:anim calcmode="lin" valueType="num">
                                      <p:cBhvr>
                                        <p:cTn id="80" dur="1822" tmFilter="0,0; 0.14,0.36; 0.43,0.73; 0.71,0.91; 1.0,1.0">
                                          <p:stCondLst>
                                            <p:cond delay="0"/>
                                          </p:stCondLst>
                                        </p:cTn>
                                        <p:tgtEl>
                                          <p:spTgt spid="10">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0">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0">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0">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0">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10">
                                            <p:txEl>
                                              <p:pRg st="4" end="4"/>
                                            </p:txEl>
                                          </p:spTgt>
                                        </p:tgtEl>
                                      </p:cBhvr>
                                      <p:to x="100000" y="60000"/>
                                    </p:animScale>
                                    <p:animScale>
                                      <p:cBhvr>
                                        <p:cTn id="86" dur="166" decel="50000">
                                          <p:stCondLst>
                                            <p:cond delay="676"/>
                                          </p:stCondLst>
                                        </p:cTn>
                                        <p:tgtEl>
                                          <p:spTgt spid="10">
                                            <p:txEl>
                                              <p:pRg st="4" end="4"/>
                                            </p:txEl>
                                          </p:spTgt>
                                        </p:tgtEl>
                                      </p:cBhvr>
                                      <p:to x="100000" y="100000"/>
                                    </p:animScale>
                                    <p:animScale>
                                      <p:cBhvr>
                                        <p:cTn id="87" dur="26">
                                          <p:stCondLst>
                                            <p:cond delay="1312"/>
                                          </p:stCondLst>
                                        </p:cTn>
                                        <p:tgtEl>
                                          <p:spTgt spid="10">
                                            <p:txEl>
                                              <p:pRg st="4" end="4"/>
                                            </p:txEl>
                                          </p:spTgt>
                                        </p:tgtEl>
                                      </p:cBhvr>
                                      <p:to x="100000" y="80000"/>
                                    </p:animScale>
                                    <p:animScale>
                                      <p:cBhvr>
                                        <p:cTn id="88" dur="166" decel="50000">
                                          <p:stCondLst>
                                            <p:cond delay="1338"/>
                                          </p:stCondLst>
                                        </p:cTn>
                                        <p:tgtEl>
                                          <p:spTgt spid="10">
                                            <p:txEl>
                                              <p:pRg st="4" end="4"/>
                                            </p:txEl>
                                          </p:spTgt>
                                        </p:tgtEl>
                                      </p:cBhvr>
                                      <p:to x="100000" y="100000"/>
                                    </p:animScale>
                                    <p:animScale>
                                      <p:cBhvr>
                                        <p:cTn id="89" dur="26">
                                          <p:stCondLst>
                                            <p:cond delay="1642"/>
                                          </p:stCondLst>
                                        </p:cTn>
                                        <p:tgtEl>
                                          <p:spTgt spid="10">
                                            <p:txEl>
                                              <p:pRg st="4" end="4"/>
                                            </p:txEl>
                                          </p:spTgt>
                                        </p:tgtEl>
                                      </p:cBhvr>
                                      <p:to x="100000" y="90000"/>
                                    </p:animScale>
                                    <p:animScale>
                                      <p:cBhvr>
                                        <p:cTn id="90" dur="166" decel="50000">
                                          <p:stCondLst>
                                            <p:cond delay="1668"/>
                                          </p:stCondLst>
                                        </p:cTn>
                                        <p:tgtEl>
                                          <p:spTgt spid="10">
                                            <p:txEl>
                                              <p:pRg st="4" end="4"/>
                                            </p:txEl>
                                          </p:spTgt>
                                        </p:tgtEl>
                                      </p:cBhvr>
                                      <p:to x="100000" y="100000"/>
                                    </p:animScale>
                                    <p:animScale>
                                      <p:cBhvr>
                                        <p:cTn id="91" dur="26">
                                          <p:stCondLst>
                                            <p:cond delay="1808"/>
                                          </p:stCondLst>
                                        </p:cTn>
                                        <p:tgtEl>
                                          <p:spTgt spid="10">
                                            <p:txEl>
                                              <p:pRg st="4" end="4"/>
                                            </p:txEl>
                                          </p:spTgt>
                                        </p:tgtEl>
                                      </p:cBhvr>
                                      <p:to x="100000" y="95000"/>
                                    </p:animScale>
                                    <p:animScale>
                                      <p:cBhvr>
                                        <p:cTn id="92" dur="166" decel="50000">
                                          <p:stCondLst>
                                            <p:cond delay="1834"/>
                                          </p:stCondLst>
                                        </p:cTn>
                                        <p:tgtEl>
                                          <p:spTgt spid="10">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Serveur DHCP</a:t>
            </a:r>
          </a:p>
        </p:txBody>
      </p:sp>
      <p:sp>
        <p:nvSpPr>
          <p:cNvPr id="4" name="ZoneTexte 3">
            <a:extLst>
              <a:ext uri="{FF2B5EF4-FFF2-40B4-BE49-F238E27FC236}">
                <a16:creationId xmlns:a16="http://schemas.microsoft.com/office/drawing/2014/main" id="{7934619D-EFE2-9C88-740C-92FE767F1366}"/>
              </a:ext>
            </a:extLst>
          </p:cNvPr>
          <p:cNvSpPr txBox="1"/>
          <p:nvPr/>
        </p:nvSpPr>
        <p:spPr>
          <a:xfrm>
            <a:off x="909836" y="2492896"/>
            <a:ext cx="8724929" cy="3046988"/>
          </a:xfrm>
          <a:prstGeom prst="rect">
            <a:avLst/>
          </a:prstGeom>
          <a:noFill/>
        </p:spPr>
        <p:txBody>
          <a:bodyPr wrap="square">
            <a:spAutoFit/>
          </a:bodyPr>
          <a:lstStyle/>
          <a:p>
            <a:r>
              <a:rPr lang="fr-FR" dirty="0"/>
              <a:t>Le serveur DHCP (Dynamic Host Configuration Protocol) est un composant essentiel des réseaux informatiques. Il automatise la distribution dynamique des adresses IP aux périphériques connectés, simplifiant ainsi la gestion du réseau. </a:t>
            </a:r>
          </a:p>
          <a:p>
            <a:endParaRPr lang="fr-FR" dirty="0"/>
          </a:p>
          <a:p>
            <a:r>
              <a:rPr lang="fr-FR" dirty="0"/>
              <a:t>Le serveur DHCP attribue également d'autres informations vitales, telles que la passerelle par défaut et les serveurs DNS, facilitant ainsi la configuration sans intervention manuelle. </a:t>
            </a:r>
          </a:p>
        </p:txBody>
      </p:sp>
      <p:pic>
        <p:nvPicPr>
          <p:cNvPr id="5" name="Image 4">
            <a:extLst>
              <a:ext uri="{FF2B5EF4-FFF2-40B4-BE49-F238E27FC236}">
                <a16:creationId xmlns:a16="http://schemas.microsoft.com/office/drawing/2014/main" id="{6FBB70AB-81C5-A2A2-C215-17549F5BBEAC}"/>
              </a:ext>
            </a:extLst>
          </p:cNvPr>
          <p:cNvPicPr>
            <a:picLocks noChangeAspect="1"/>
          </p:cNvPicPr>
          <p:nvPr/>
        </p:nvPicPr>
        <p:blipFill>
          <a:blip r:embed="rId3"/>
          <a:stretch>
            <a:fillRect/>
          </a:stretch>
        </p:blipFill>
        <p:spPr>
          <a:xfrm>
            <a:off x="9406780" y="274637"/>
            <a:ext cx="2381250" cy="2381250"/>
          </a:xfrm>
          <a:prstGeom prst="rect">
            <a:avLst/>
          </a:prstGeom>
        </p:spPr>
      </p:pic>
    </p:spTree>
    <p:extLst>
      <p:ext uri="{BB962C8B-B14F-4D97-AF65-F5344CB8AC3E}">
        <p14:creationId xmlns:p14="http://schemas.microsoft.com/office/powerpoint/2010/main" val="358760534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down)">
                                      <p:cBhvr>
                                        <p:cTn id="25" dur="580">
                                          <p:stCondLst>
                                            <p:cond delay="0"/>
                                          </p:stCondLst>
                                        </p:cTn>
                                        <p:tgtEl>
                                          <p:spTgt spid="4">
                                            <p:txEl>
                                              <p:pRg st="2" end="2"/>
                                            </p:txEl>
                                          </p:spTgt>
                                        </p:tgtEl>
                                      </p:cBhvr>
                                    </p:animEffect>
                                    <p:anim calcmode="lin" valueType="num">
                                      <p:cBhvr>
                                        <p:cTn id="26"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2" end="2"/>
                                            </p:txEl>
                                          </p:spTgt>
                                        </p:tgtEl>
                                      </p:cBhvr>
                                      <p:to x="100000" y="60000"/>
                                    </p:animScale>
                                    <p:animScale>
                                      <p:cBhvr>
                                        <p:cTn id="32" dur="166" decel="50000">
                                          <p:stCondLst>
                                            <p:cond delay="676"/>
                                          </p:stCondLst>
                                        </p:cTn>
                                        <p:tgtEl>
                                          <p:spTgt spid="4">
                                            <p:txEl>
                                              <p:pRg st="2" end="2"/>
                                            </p:txEl>
                                          </p:spTgt>
                                        </p:tgtEl>
                                      </p:cBhvr>
                                      <p:to x="100000" y="100000"/>
                                    </p:animScale>
                                    <p:animScale>
                                      <p:cBhvr>
                                        <p:cTn id="33" dur="26">
                                          <p:stCondLst>
                                            <p:cond delay="1312"/>
                                          </p:stCondLst>
                                        </p:cTn>
                                        <p:tgtEl>
                                          <p:spTgt spid="4">
                                            <p:txEl>
                                              <p:pRg st="2" end="2"/>
                                            </p:txEl>
                                          </p:spTgt>
                                        </p:tgtEl>
                                      </p:cBhvr>
                                      <p:to x="100000" y="80000"/>
                                    </p:animScale>
                                    <p:animScale>
                                      <p:cBhvr>
                                        <p:cTn id="34" dur="166" decel="50000">
                                          <p:stCondLst>
                                            <p:cond delay="1338"/>
                                          </p:stCondLst>
                                        </p:cTn>
                                        <p:tgtEl>
                                          <p:spTgt spid="4">
                                            <p:txEl>
                                              <p:pRg st="2" end="2"/>
                                            </p:txEl>
                                          </p:spTgt>
                                        </p:tgtEl>
                                      </p:cBhvr>
                                      <p:to x="100000" y="100000"/>
                                    </p:animScale>
                                    <p:animScale>
                                      <p:cBhvr>
                                        <p:cTn id="35" dur="26">
                                          <p:stCondLst>
                                            <p:cond delay="1642"/>
                                          </p:stCondLst>
                                        </p:cTn>
                                        <p:tgtEl>
                                          <p:spTgt spid="4">
                                            <p:txEl>
                                              <p:pRg st="2" end="2"/>
                                            </p:txEl>
                                          </p:spTgt>
                                        </p:tgtEl>
                                      </p:cBhvr>
                                      <p:to x="100000" y="90000"/>
                                    </p:animScale>
                                    <p:animScale>
                                      <p:cBhvr>
                                        <p:cTn id="36" dur="166" decel="50000">
                                          <p:stCondLst>
                                            <p:cond delay="1668"/>
                                          </p:stCondLst>
                                        </p:cTn>
                                        <p:tgtEl>
                                          <p:spTgt spid="4">
                                            <p:txEl>
                                              <p:pRg st="2" end="2"/>
                                            </p:txEl>
                                          </p:spTgt>
                                        </p:tgtEl>
                                      </p:cBhvr>
                                      <p:to x="100000" y="100000"/>
                                    </p:animScale>
                                    <p:animScale>
                                      <p:cBhvr>
                                        <p:cTn id="37" dur="26">
                                          <p:stCondLst>
                                            <p:cond delay="1808"/>
                                          </p:stCondLst>
                                        </p:cTn>
                                        <p:tgtEl>
                                          <p:spTgt spid="4">
                                            <p:txEl>
                                              <p:pRg st="2" end="2"/>
                                            </p:txEl>
                                          </p:spTgt>
                                        </p:tgtEl>
                                      </p:cBhvr>
                                      <p:to x="100000" y="95000"/>
                                    </p:animScale>
                                    <p:animScale>
                                      <p:cBhvr>
                                        <p:cTn id="38" dur="166" decel="50000">
                                          <p:stCondLst>
                                            <p:cond delay="1834"/>
                                          </p:stCondLst>
                                        </p:cTn>
                                        <p:tgtEl>
                                          <p:spTgt spid="4">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Wi-Fi</a:t>
            </a:r>
          </a:p>
        </p:txBody>
      </p:sp>
      <p:sp>
        <p:nvSpPr>
          <p:cNvPr id="4" name="ZoneTexte 3">
            <a:extLst>
              <a:ext uri="{FF2B5EF4-FFF2-40B4-BE49-F238E27FC236}">
                <a16:creationId xmlns:a16="http://schemas.microsoft.com/office/drawing/2014/main" id="{D8FF0BDD-8BA3-E816-2AEB-6BAC4379C0DE}"/>
              </a:ext>
            </a:extLst>
          </p:cNvPr>
          <p:cNvSpPr txBox="1"/>
          <p:nvPr/>
        </p:nvSpPr>
        <p:spPr>
          <a:xfrm>
            <a:off x="1402445" y="2100276"/>
            <a:ext cx="9104485" cy="3416320"/>
          </a:xfrm>
          <a:prstGeom prst="rect">
            <a:avLst/>
          </a:prstGeom>
          <a:noFill/>
        </p:spPr>
        <p:txBody>
          <a:bodyPr wrap="square">
            <a:spAutoFit/>
          </a:bodyPr>
          <a:lstStyle/>
          <a:p>
            <a:r>
              <a:rPr lang="fr-FR" dirty="0"/>
              <a:t>Le Wi-Fi, abréviation de Wireless </a:t>
            </a:r>
            <a:r>
              <a:rPr lang="fr-FR" dirty="0" err="1"/>
              <a:t>Fidelity</a:t>
            </a:r>
            <a:r>
              <a:rPr lang="fr-FR" dirty="0"/>
              <a:t>, est une technologie de communication sans fil permettant la connexion des dispositifs à un réseau local. Les normes Wi-Fi, telles que 802.11ac ou 802.11ax, définissent les caractéristiques de transmission. </a:t>
            </a:r>
          </a:p>
          <a:p>
            <a:endParaRPr lang="fr-FR" dirty="0"/>
          </a:p>
          <a:p>
            <a:r>
              <a:rPr lang="fr-FR" dirty="0"/>
              <a:t>La portée du Wi-Fi varie en fonction de la norme et des obstacles, mais elle peut atteindre plusieurs dizaines de mètres. La sécurité est cruciale : utiliser des protocoles comme WPA3 et des clés fortes renforce la protection contre les intrusions.</a:t>
            </a:r>
          </a:p>
        </p:txBody>
      </p:sp>
      <p:pic>
        <p:nvPicPr>
          <p:cNvPr id="8" name="Image 7">
            <a:extLst>
              <a:ext uri="{FF2B5EF4-FFF2-40B4-BE49-F238E27FC236}">
                <a16:creationId xmlns:a16="http://schemas.microsoft.com/office/drawing/2014/main" id="{F6841FCB-91CB-9C0E-1986-D930343E7BD6}"/>
              </a:ext>
            </a:extLst>
          </p:cNvPr>
          <p:cNvPicPr>
            <a:picLocks noChangeAspect="1"/>
          </p:cNvPicPr>
          <p:nvPr/>
        </p:nvPicPr>
        <p:blipFill>
          <a:blip r:embed="rId3"/>
          <a:stretch>
            <a:fillRect/>
          </a:stretch>
        </p:blipFill>
        <p:spPr>
          <a:xfrm>
            <a:off x="9046740" y="226643"/>
            <a:ext cx="2920380" cy="1825238"/>
          </a:xfrm>
          <a:prstGeom prst="rect">
            <a:avLst/>
          </a:prstGeom>
        </p:spPr>
      </p:pic>
    </p:spTree>
    <p:extLst>
      <p:ext uri="{BB962C8B-B14F-4D97-AF65-F5344CB8AC3E}">
        <p14:creationId xmlns:p14="http://schemas.microsoft.com/office/powerpoint/2010/main" val="108315555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down)">
                                      <p:cBhvr>
                                        <p:cTn id="25" dur="580">
                                          <p:stCondLst>
                                            <p:cond delay="0"/>
                                          </p:stCondLst>
                                        </p:cTn>
                                        <p:tgtEl>
                                          <p:spTgt spid="4">
                                            <p:txEl>
                                              <p:pRg st="2" end="2"/>
                                            </p:txEl>
                                          </p:spTgt>
                                        </p:tgtEl>
                                      </p:cBhvr>
                                    </p:animEffect>
                                    <p:anim calcmode="lin" valueType="num">
                                      <p:cBhvr>
                                        <p:cTn id="26"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2" end="2"/>
                                            </p:txEl>
                                          </p:spTgt>
                                        </p:tgtEl>
                                      </p:cBhvr>
                                      <p:to x="100000" y="60000"/>
                                    </p:animScale>
                                    <p:animScale>
                                      <p:cBhvr>
                                        <p:cTn id="32" dur="166" decel="50000">
                                          <p:stCondLst>
                                            <p:cond delay="676"/>
                                          </p:stCondLst>
                                        </p:cTn>
                                        <p:tgtEl>
                                          <p:spTgt spid="4">
                                            <p:txEl>
                                              <p:pRg st="2" end="2"/>
                                            </p:txEl>
                                          </p:spTgt>
                                        </p:tgtEl>
                                      </p:cBhvr>
                                      <p:to x="100000" y="100000"/>
                                    </p:animScale>
                                    <p:animScale>
                                      <p:cBhvr>
                                        <p:cTn id="33" dur="26">
                                          <p:stCondLst>
                                            <p:cond delay="1312"/>
                                          </p:stCondLst>
                                        </p:cTn>
                                        <p:tgtEl>
                                          <p:spTgt spid="4">
                                            <p:txEl>
                                              <p:pRg st="2" end="2"/>
                                            </p:txEl>
                                          </p:spTgt>
                                        </p:tgtEl>
                                      </p:cBhvr>
                                      <p:to x="100000" y="80000"/>
                                    </p:animScale>
                                    <p:animScale>
                                      <p:cBhvr>
                                        <p:cTn id="34" dur="166" decel="50000">
                                          <p:stCondLst>
                                            <p:cond delay="1338"/>
                                          </p:stCondLst>
                                        </p:cTn>
                                        <p:tgtEl>
                                          <p:spTgt spid="4">
                                            <p:txEl>
                                              <p:pRg st="2" end="2"/>
                                            </p:txEl>
                                          </p:spTgt>
                                        </p:tgtEl>
                                      </p:cBhvr>
                                      <p:to x="100000" y="100000"/>
                                    </p:animScale>
                                    <p:animScale>
                                      <p:cBhvr>
                                        <p:cTn id="35" dur="26">
                                          <p:stCondLst>
                                            <p:cond delay="1642"/>
                                          </p:stCondLst>
                                        </p:cTn>
                                        <p:tgtEl>
                                          <p:spTgt spid="4">
                                            <p:txEl>
                                              <p:pRg st="2" end="2"/>
                                            </p:txEl>
                                          </p:spTgt>
                                        </p:tgtEl>
                                      </p:cBhvr>
                                      <p:to x="100000" y="90000"/>
                                    </p:animScale>
                                    <p:animScale>
                                      <p:cBhvr>
                                        <p:cTn id="36" dur="166" decel="50000">
                                          <p:stCondLst>
                                            <p:cond delay="1668"/>
                                          </p:stCondLst>
                                        </p:cTn>
                                        <p:tgtEl>
                                          <p:spTgt spid="4">
                                            <p:txEl>
                                              <p:pRg st="2" end="2"/>
                                            </p:txEl>
                                          </p:spTgt>
                                        </p:tgtEl>
                                      </p:cBhvr>
                                      <p:to x="100000" y="100000"/>
                                    </p:animScale>
                                    <p:animScale>
                                      <p:cBhvr>
                                        <p:cTn id="37" dur="26">
                                          <p:stCondLst>
                                            <p:cond delay="1808"/>
                                          </p:stCondLst>
                                        </p:cTn>
                                        <p:tgtEl>
                                          <p:spTgt spid="4">
                                            <p:txEl>
                                              <p:pRg st="2" end="2"/>
                                            </p:txEl>
                                          </p:spTgt>
                                        </p:tgtEl>
                                      </p:cBhvr>
                                      <p:to x="100000" y="95000"/>
                                    </p:animScale>
                                    <p:animScale>
                                      <p:cBhvr>
                                        <p:cTn id="38" dur="166" decel="50000">
                                          <p:stCondLst>
                                            <p:cond delay="1834"/>
                                          </p:stCondLst>
                                        </p:cTn>
                                        <p:tgtEl>
                                          <p:spTgt spid="4">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625176" y="2209801"/>
            <a:ext cx="9498435" cy="2764335"/>
          </a:xfrm>
        </p:spPr>
        <p:txBody>
          <a:bodyPr rtlCol="0"/>
          <a:lstStyle/>
          <a:p>
            <a:pPr rtl="0"/>
            <a:r>
              <a:rPr lang="fr-FR" dirty="0"/>
              <a:t>Installer ou désinstaller des programmes</a:t>
            </a:r>
          </a:p>
        </p:txBody>
      </p:sp>
      <p:sp>
        <p:nvSpPr>
          <p:cNvPr id="5" name="Espace réservé du texte 4"/>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2696497768"/>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914161" y="-301694"/>
            <a:ext cx="10360501" cy="1223963"/>
          </a:xfrm>
        </p:spPr>
        <p:txBody>
          <a:bodyPr rtlCol="0"/>
          <a:lstStyle/>
          <a:p>
            <a:pPr rtl="0"/>
            <a:r>
              <a:rPr lang="fr-FR" dirty="0"/>
              <a:t>Installation d’un logiciel via un fichier ISO</a:t>
            </a:r>
          </a:p>
        </p:txBody>
      </p:sp>
      <p:sp>
        <p:nvSpPr>
          <p:cNvPr id="8" name="Espace réservé du texte 7"/>
          <p:cNvSpPr>
            <a:spLocks noGrp="1"/>
          </p:cNvSpPr>
          <p:nvPr>
            <p:ph type="body" idx="1"/>
          </p:nvPr>
        </p:nvSpPr>
        <p:spPr/>
        <p:txBody>
          <a:bodyPr rtlCol="0"/>
          <a:lstStyle/>
          <a:p>
            <a:pPr rtl="0"/>
            <a:endParaRPr lang="fr-FR" dirty="0"/>
          </a:p>
        </p:txBody>
      </p:sp>
      <p:sp>
        <p:nvSpPr>
          <p:cNvPr id="10" name="Espace réservé du contenu 9"/>
          <p:cNvSpPr>
            <a:spLocks noGrp="1"/>
          </p:cNvSpPr>
          <p:nvPr>
            <p:ph sz="half" idx="2"/>
          </p:nvPr>
        </p:nvSpPr>
        <p:spPr/>
        <p:txBody>
          <a:bodyPr rtlCol="0"/>
          <a:lstStyle/>
          <a:p>
            <a:pPr rtl="0"/>
            <a:endParaRPr lang="fr-FR" dirty="0"/>
          </a:p>
        </p:txBody>
      </p:sp>
      <p:sp>
        <p:nvSpPr>
          <p:cNvPr id="9" name="Espace réservé du texte 8"/>
          <p:cNvSpPr>
            <a:spLocks noGrp="1"/>
          </p:cNvSpPr>
          <p:nvPr>
            <p:ph type="body" sz="quarter" idx="3"/>
          </p:nvPr>
        </p:nvSpPr>
        <p:spPr/>
        <p:txBody>
          <a:bodyPr rtlCol="0"/>
          <a:lstStyle/>
          <a:p>
            <a:pPr rtl="0"/>
            <a:endParaRPr lang="fr-FR" dirty="0"/>
          </a:p>
        </p:txBody>
      </p:sp>
      <p:sp>
        <p:nvSpPr>
          <p:cNvPr id="11" name="Espace réservé du contenu 10"/>
          <p:cNvSpPr>
            <a:spLocks noGrp="1"/>
          </p:cNvSpPr>
          <p:nvPr>
            <p:ph sz="quarter" idx="4"/>
          </p:nvPr>
        </p:nvSpPr>
        <p:spPr/>
        <p:txBody>
          <a:bodyPr rtlCol="0"/>
          <a:lstStyle/>
          <a:p>
            <a:pPr rtl="0"/>
            <a:endParaRPr lang="fr-FR" dirty="0"/>
          </a:p>
        </p:txBody>
      </p:sp>
      <p:pic>
        <p:nvPicPr>
          <p:cNvPr id="2" name="Image 1">
            <a:extLst>
              <a:ext uri="{FF2B5EF4-FFF2-40B4-BE49-F238E27FC236}">
                <a16:creationId xmlns:a16="http://schemas.microsoft.com/office/drawing/2014/main" id="{9B148B91-E73D-D3D8-D223-10FE79EEAD10}"/>
              </a:ext>
            </a:extLst>
          </p:cNvPr>
          <p:cNvPicPr>
            <a:picLocks noChangeAspect="1"/>
          </p:cNvPicPr>
          <p:nvPr/>
        </p:nvPicPr>
        <p:blipFill>
          <a:blip r:embed="rId3"/>
          <a:stretch>
            <a:fillRect/>
          </a:stretch>
        </p:blipFill>
        <p:spPr>
          <a:xfrm>
            <a:off x="1341884" y="1366700"/>
            <a:ext cx="9017576" cy="5491300"/>
          </a:xfrm>
          <a:prstGeom prst="rect">
            <a:avLst/>
          </a:prstGeom>
        </p:spPr>
      </p:pic>
    </p:spTree>
    <p:extLst>
      <p:ext uri="{BB962C8B-B14F-4D97-AF65-F5344CB8AC3E}">
        <p14:creationId xmlns:p14="http://schemas.microsoft.com/office/powerpoint/2010/main" val="260723829"/>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770145" y="-433595"/>
            <a:ext cx="10360501" cy="1223963"/>
          </a:xfrm>
        </p:spPr>
        <p:txBody>
          <a:bodyPr rtlCol="0"/>
          <a:lstStyle/>
          <a:p>
            <a:pPr rtl="0"/>
            <a:r>
              <a:rPr lang="fr-FR" dirty="0"/>
              <a:t>Installation d’un logiciel depuis le Windows store</a:t>
            </a:r>
          </a:p>
        </p:txBody>
      </p:sp>
      <p:pic>
        <p:nvPicPr>
          <p:cNvPr id="4" name="Image 3">
            <a:extLst>
              <a:ext uri="{FF2B5EF4-FFF2-40B4-BE49-F238E27FC236}">
                <a16:creationId xmlns:a16="http://schemas.microsoft.com/office/drawing/2014/main" id="{E5182000-16E7-F1CF-CAEF-90A10A1539D6}"/>
              </a:ext>
            </a:extLst>
          </p:cNvPr>
          <p:cNvPicPr>
            <a:picLocks noChangeAspect="1"/>
          </p:cNvPicPr>
          <p:nvPr/>
        </p:nvPicPr>
        <p:blipFill>
          <a:blip r:embed="rId3"/>
          <a:stretch>
            <a:fillRect/>
          </a:stretch>
        </p:blipFill>
        <p:spPr>
          <a:xfrm>
            <a:off x="1053852" y="1340768"/>
            <a:ext cx="9793088" cy="5338845"/>
          </a:xfrm>
          <a:prstGeom prst="rect">
            <a:avLst/>
          </a:prstGeom>
        </p:spPr>
      </p:pic>
    </p:spTree>
    <p:extLst>
      <p:ext uri="{BB962C8B-B14F-4D97-AF65-F5344CB8AC3E}">
        <p14:creationId xmlns:p14="http://schemas.microsoft.com/office/powerpoint/2010/main" val="2665243372"/>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837828" y="-15799"/>
            <a:ext cx="10360501" cy="1223963"/>
          </a:xfrm>
        </p:spPr>
        <p:txBody>
          <a:bodyPr rtlCol="0"/>
          <a:lstStyle/>
          <a:p>
            <a:pPr rtl="0"/>
            <a:r>
              <a:rPr lang="fr-FR" dirty="0"/>
              <a:t>Installation d’un logiciel pour la maintenance de son PC</a:t>
            </a:r>
          </a:p>
        </p:txBody>
      </p:sp>
      <p:pic>
        <p:nvPicPr>
          <p:cNvPr id="2" name="Image 1">
            <a:extLst>
              <a:ext uri="{FF2B5EF4-FFF2-40B4-BE49-F238E27FC236}">
                <a16:creationId xmlns:a16="http://schemas.microsoft.com/office/drawing/2014/main" id="{29606961-90CB-E6EA-FB76-35B5A2EAC58F}"/>
              </a:ext>
            </a:extLst>
          </p:cNvPr>
          <p:cNvPicPr>
            <a:picLocks noChangeAspect="1"/>
          </p:cNvPicPr>
          <p:nvPr/>
        </p:nvPicPr>
        <p:blipFill>
          <a:blip r:embed="rId3"/>
          <a:stretch>
            <a:fillRect/>
          </a:stretch>
        </p:blipFill>
        <p:spPr>
          <a:xfrm>
            <a:off x="2470149" y="1052736"/>
            <a:ext cx="7248525" cy="5715000"/>
          </a:xfrm>
          <a:prstGeom prst="rect">
            <a:avLst/>
          </a:prstGeom>
        </p:spPr>
      </p:pic>
    </p:spTree>
    <p:extLst>
      <p:ext uri="{BB962C8B-B14F-4D97-AF65-F5344CB8AC3E}">
        <p14:creationId xmlns:p14="http://schemas.microsoft.com/office/powerpoint/2010/main" val="3494696011"/>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218882" y="1701800"/>
            <a:ext cx="5883642" cy="2438400"/>
          </a:xfrm>
        </p:spPr>
        <p:txBody>
          <a:bodyPr rtlCol="0"/>
          <a:lstStyle/>
          <a:p>
            <a:pPr rtl="0"/>
            <a:r>
              <a:rPr lang="fr-FR" dirty="0"/>
              <a:t>Avez-vous des questions ?</a:t>
            </a:r>
            <a:br>
              <a:rPr lang="fr-FR" dirty="0"/>
            </a:br>
            <a:br>
              <a:rPr lang="fr-FR" dirty="0"/>
            </a:br>
            <a:r>
              <a:rPr lang="fr-FR" dirty="0"/>
              <a:t>Avez-vous des demandes particulières ?</a:t>
            </a:r>
          </a:p>
        </p:txBody>
      </p:sp>
    </p:spTree>
    <p:extLst>
      <p:ext uri="{BB962C8B-B14F-4D97-AF65-F5344CB8AC3E}">
        <p14:creationId xmlns:p14="http://schemas.microsoft.com/office/powerpoint/2010/main" val="3480339974"/>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981844" y="0"/>
            <a:ext cx="10360501" cy="1223963"/>
          </a:xfrm>
        </p:spPr>
        <p:txBody>
          <a:bodyPr rtlCol="0"/>
          <a:lstStyle/>
          <a:p>
            <a:pPr rtl="0"/>
            <a:r>
              <a:rPr lang="fr-FR" dirty="0"/>
              <a:t>Unité centrale</a:t>
            </a:r>
          </a:p>
        </p:txBody>
      </p:sp>
      <p:pic>
        <p:nvPicPr>
          <p:cNvPr id="12" name="Image 11" descr="Une image contenant Appareils électroniques, Ingénierie électronique, Composant de circuit, Composant électronique&#10;&#10;Description générée automatiquement">
            <a:extLst>
              <a:ext uri="{FF2B5EF4-FFF2-40B4-BE49-F238E27FC236}">
                <a16:creationId xmlns:a16="http://schemas.microsoft.com/office/drawing/2014/main" id="{BBA540F2-A519-ACEB-B284-CA808E066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8108" y="1498600"/>
            <a:ext cx="5080000" cy="4876800"/>
          </a:xfrm>
          <a:prstGeom prst="rect">
            <a:avLst/>
          </a:prstGeom>
        </p:spPr>
      </p:pic>
      <p:sp>
        <p:nvSpPr>
          <p:cNvPr id="13" name="ZoneTexte 12">
            <a:extLst>
              <a:ext uri="{FF2B5EF4-FFF2-40B4-BE49-F238E27FC236}">
                <a16:creationId xmlns:a16="http://schemas.microsoft.com/office/drawing/2014/main" id="{7C93EE3C-3F23-35EA-966A-0687A1C82789}"/>
              </a:ext>
            </a:extLst>
          </p:cNvPr>
          <p:cNvSpPr txBox="1"/>
          <p:nvPr/>
        </p:nvSpPr>
        <p:spPr>
          <a:xfrm>
            <a:off x="9254113" y="5157192"/>
            <a:ext cx="2088232" cy="954107"/>
          </a:xfrm>
          <a:prstGeom prst="rect">
            <a:avLst/>
          </a:prstGeom>
          <a:noFill/>
        </p:spPr>
        <p:txBody>
          <a:bodyPr wrap="square" rtlCol="0">
            <a:spAutoFit/>
          </a:bodyPr>
          <a:lstStyle/>
          <a:p>
            <a:r>
              <a:rPr lang="fr-FR" sz="2800" dirty="0">
                <a:solidFill>
                  <a:srgbClr val="FF0000"/>
                </a:solidFill>
              </a:rPr>
              <a:t>1. Carte mère</a:t>
            </a:r>
          </a:p>
        </p:txBody>
      </p:sp>
      <p:sp>
        <p:nvSpPr>
          <p:cNvPr id="14" name="ZoneTexte 13">
            <a:extLst>
              <a:ext uri="{FF2B5EF4-FFF2-40B4-BE49-F238E27FC236}">
                <a16:creationId xmlns:a16="http://schemas.microsoft.com/office/drawing/2014/main" id="{742D0D8C-03FB-9457-5A20-65D4BABDAE41}"/>
              </a:ext>
            </a:extLst>
          </p:cNvPr>
          <p:cNvSpPr txBox="1"/>
          <p:nvPr/>
        </p:nvSpPr>
        <p:spPr>
          <a:xfrm>
            <a:off x="4654252" y="482600"/>
            <a:ext cx="2088232" cy="954107"/>
          </a:xfrm>
          <a:prstGeom prst="rect">
            <a:avLst/>
          </a:prstGeom>
          <a:noFill/>
        </p:spPr>
        <p:txBody>
          <a:bodyPr wrap="square" rtlCol="0">
            <a:spAutoFit/>
          </a:bodyPr>
          <a:lstStyle/>
          <a:p>
            <a:r>
              <a:rPr lang="fr-FR" sz="2800" dirty="0">
                <a:solidFill>
                  <a:srgbClr val="FF0000"/>
                </a:solidFill>
              </a:rPr>
              <a:t>2. Processeur</a:t>
            </a:r>
          </a:p>
        </p:txBody>
      </p:sp>
      <p:sp>
        <p:nvSpPr>
          <p:cNvPr id="15" name="ZoneTexte 14">
            <a:extLst>
              <a:ext uri="{FF2B5EF4-FFF2-40B4-BE49-F238E27FC236}">
                <a16:creationId xmlns:a16="http://schemas.microsoft.com/office/drawing/2014/main" id="{5CFF1F45-345D-178A-EB67-4BD0A6D22ECD}"/>
              </a:ext>
            </a:extLst>
          </p:cNvPr>
          <p:cNvSpPr txBox="1"/>
          <p:nvPr/>
        </p:nvSpPr>
        <p:spPr>
          <a:xfrm>
            <a:off x="6710486" y="158083"/>
            <a:ext cx="3036423" cy="954107"/>
          </a:xfrm>
          <a:prstGeom prst="rect">
            <a:avLst/>
          </a:prstGeom>
          <a:noFill/>
        </p:spPr>
        <p:txBody>
          <a:bodyPr wrap="square" rtlCol="0">
            <a:spAutoFit/>
          </a:bodyPr>
          <a:lstStyle/>
          <a:p>
            <a:r>
              <a:rPr lang="fr-FR" sz="2800" dirty="0">
                <a:solidFill>
                  <a:srgbClr val="FF0000"/>
                </a:solidFill>
              </a:rPr>
              <a:t>3. Barrette de mémoire vive</a:t>
            </a:r>
          </a:p>
        </p:txBody>
      </p:sp>
      <p:sp>
        <p:nvSpPr>
          <p:cNvPr id="16" name="ZoneTexte 15">
            <a:extLst>
              <a:ext uri="{FF2B5EF4-FFF2-40B4-BE49-F238E27FC236}">
                <a16:creationId xmlns:a16="http://schemas.microsoft.com/office/drawing/2014/main" id="{09640BE6-FB36-28FA-22AC-123849BCE4A7}"/>
              </a:ext>
            </a:extLst>
          </p:cNvPr>
          <p:cNvSpPr txBox="1"/>
          <p:nvPr/>
        </p:nvSpPr>
        <p:spPr>
          <a:xfrm>
            <a:off x="9046740" y="3717032"/>
            <a:ext cx="2088232" cy="954107"/>
          </a:xfrm>
          <a:prstGeom prst="rect">
            <a:avLst/>
          </a:prstGeom>
          <a:noFill/>
        </p:spPr>
        <p:txBody>
          <a:bodyPr wrap="square" rtlCol="0">
            <a:spAutoFit/>
          </a:bodyPr>
          <a:lstStyle/>
          <a:p>
            <a:r>
              <a:rPr lang="fr-FR" sz="2800" dirty="0">
                <a:solidFill>
                  <a:srgbClr val="FF0000"/>
                </a:solidFill>
              </a:rPr>
              <a:t>4. Disque dur</a:t>
            </a:r>
          </a:p>
        </p:txBody>
      </p:sp>
      <p:sp>
        <p:nvSpPr>
          <p:cNvPr id="17" name="ZoneTexte 16">
            <a:extLst>
              <a:ext uri="{FF2B5EF4-FFF2-40B4-BE49-F238E27FC236}">
                <a16:creationId xmlns:a16="http://schemas.microsoft.com/office/drawing/2014/main" id="{80B247E0-F55C-491D-6EC8-6312F38E76D9}"/>
              </a:ext>
            </a:extLst>
          </p:cNvPr>
          <p:cNvSpPr txBox="1"/>
          <p:nvPr/>
        </p:nvSpPr>
        <p:spPr>
          <a:xfrm>
            <a:off x="9254113" y="1436707"/>
            <a:ext cx="2088232" cy="523220"/>
          </a:xfrm>
          <a:prstGeom prst="rect">
            <a:avLst/>
          </a:prstGeom>
          <a:noFill/>
        </p:spPr>
        <p:txBody>
          <a:bodyPr wrap="square" rtlCol="0">
            <a:spAutoFit/>
          </a:bodyPr>
          <a:lstStyle/>
          <a:p>
            <a:r>
              <a:rPr lang="fr-FR" sz="2800" dirty="0">
                <a:solidFill>
                  <a:srgbClr val="FF0000"/>
                </a:solidFill>
              </a:rPr>
              <a:t>7. Lecteur</a:t>
            </a:r>
          </a:p>
        </p:txBody>
      </p:sp>
      <p:sp>
        <p:nvSpPr>
          <p:cNvPr id="18" name="ZoneTexte 17">
            <a:extLst>
              <a:ext uri="{FF2B5EF4-FFF2-40B4-BE49-F238E27FC236}">
                <a16:creationId xmlns:a16="http://schemas.microsoft.com/office/drawing/2014/main" id="{15DE53FB-0A3E-978F-7BD9-10BACF30AFAA}"/>
              </a:ext>
            </a:extLst>
          </p:cNvPr>
          <p:cNvSpPr txBox="1"/>
          <p:nvPr/>
        </p:nvSpPr>
        <p:spPr>
          <a:xfrm>
            <a:off x="980202" y="1436707"/>
            <a:ext cx="2088232" cy="954107"/>
          </a:xfrm>
          <a:prstGeom prst="rect">
            <a:avLst/>
          </a:prstGeom>
          <a:noFill/>
        </p:spPr>
        <p:txBody>
          <a:bodyPr wrap="square" rtlCol="0">
            <a:spAutoFit/>
          </a:bodyPr>
          <a:lstStyle/>
          <a:p>
            <a:r>
              <a:rPr lang="fr-FR" sz="2800" dirty="0">
                <a:solidFill>
                  <a:srgbClr val="FF0000"/>
                </a:solidFill>
              </a:rPr>
              <a:t>5. Alimentation </a:t>
            </a:r>
          </a:p>
        </p:txBody>
      </p:sp>
      <p:sp>
        <p:nvSpPr>
          <p:cNvPr id="19" name="ZoneTexte 18">
            <a:extLst>
              <a:ext uri="{FF2B5EF4-FFF2-40B4-BE49-F238E27FC236}">
                <a16:creationId xmlns:a16="http://schemas.microsoft.com/office/drawing/2014/main" id="{87437C85-79EF-4826-2C22-A9C1A74D88F4}"/>
              </a:ext>
            </a:extLst>
          </p:cNvPr>
          <p:cNvSpPr txBox="1"/>
          <p:nvPr/>
        </p:nvSpPr>
        <p:spPr>
          <a:xfrm>
            <a:off x="765820" y="3239978"/>
            <a:ext cx="2088232" cy="954107"/>
          </a:xfrm>
          <a:prstGeom prst="rect">
            <a:avLst/>
          </a:prstGeom>
          <a:noFill/>
        </p:spPr>
        <p:txBody>
          <a:bodyPr wrap="square" rtlCol="0">
            <a:spAutoFit/>
          </a:bodyPr>
          <a:lstStyle/>
          <a:p>
            <a:r>
              <a:rPr lang="fr-FR" sz="2800" dirty="0">
                <a:solidFill>
                  <a:srgbClr val="FF0000"/>
                </a:solidFill>
              </a:rPr>
              <a:t>8. Carte sonore</a:t>
            </a:r>
          </a:p>
        </p:txBody>
      </p:sp>
      <p:cxnSp>
        <p:nvCxnSpPr>
          <p:cNvPr id="21" name="Connecteur droit avec flèche 20">
            <a:extLst>
              <a:ext uri="{FF2B5EF4-FFF2-40B4-BE49-F238E27FC236}">
                <a16:creationId xmlns:a16="http://schemas.microsoft.com/office/drawing/2014/main" id="{C2468EE6-9589-18D7-C45F-57A5951E6935}"/>
              </a:ext>
            </a:extLst>
          </p:cNvPr>
          <p:cNvCxnSpPr>
            <a:stCxn id="13" idx="1"/>
          </p:cNvCxnSpPr>
          <p:nvPr/>
        </p:nvCxnSpPr>
        <p:spPr>
          <a:xfrm flipH="1" flipV="1">
            <a:off x="5698368" y="4941168"/>
            <a:ext cx="3555745" cy="6930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91DEA671-AD6D-1816-7885-2C004EBF89C8}"/>
              </a:ext>
            </a:extLst>
          </p:cNvPr>
          <p:cNvCxnSpPr>
            <a:stCxn id="19" idx="3"/>
          </p:cNvCxnSpPr>
          <p:nvPr/>
        </p:nvCxnSpPr>
        <p:spPr>
          <a:xfrm flipV="1">
            <a:off x="2854052" y="3717031"/>
            <a:ext cx="1008112"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34283B9F-3326-4E19-A37B-F80445626559}"/>
              </a:ext>
            </a:extLst>
          </p:cNvPr>
          <p:cNvCxnSpPr>
            <a:stCxn id="18" idx="3"/>
          </p:cNvCxnSpPr>
          <p:nvPr/>
        </p:nvCxnSpPr>
        <p:spPr>
          <a:xfrm>
            <a:off x="3068434" y="1913761"/>
            <a:ext cx="793730" cy="31820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2DE5768C-D906-6641-04A3-0EF361C1875C}"/>
              </a:ext>
            </a:extLst>
          </p:cNvPr>
          <p:cNvCxnSpPr>
            <a:stCxn id="14" idx="2"/>
          </p:cNvCxnSpPr>
          <p:nvPr/>
        </p:nvCxnSpPr>
        <p:spPr>
          <a:xfrm flipH="1">
            <a:off x="5158308" y="1436707"/>
            <a:ext cx="540060" cy="180327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8FF8A69E-77E6-1003-5773-CC5D6E6CD1EA}"/>
              </a:ext>
            </a:extLst>
          </p:cNvPr>
          <p:cNvCxnSpPr/>
          <p:nvPr/>
        </p:nvCxnSpPr>
        <p:spPr>
          <a:xfrm flipH="1">
            <a:off x="5676861" y="1223754"/>
            <a:ext cx="1799379" cy="23492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5E29A8D9-B6F3-F27C-BF3D-5A9C42D44D76}"/>
              </a:ext>
            </a:extLst>
          </p:cNvPr>
          <p:cNvCxnSpPr/>
          <p:nvPr/>
        </p:nvCxnSpPr>
        <p:spPr>
          <a:xfrm flipH="1">
            <a:off x="7620667" y="1907934"/>
            <a:ext cx="1498081" cy="4304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7E27D057-5415-7E3C-7649-3FB9C6D24553}"/>
              </a:ext>
            </a:extLst>
          </p:cNvPr>
          <p:cNvCxnSpPr/>
          <p:nvPr/>
        </p:nvCxnSpPr>
        <p:spPr>
          <a:xfrm flipH="1">
            <a:off x="7390556" y="4194085"/>
            <a:ext cx="1337226" cy="990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ECD36A32-E61D-A6CF-A17D-E61CC5D2B39F}"/>
              </a:ext>
            </a:extLst>
          </p:cNvPr>
          <p:cNvSpPr txBox="1"/>
          <p:nvPr/>
        </p:nvSpPr>
        <p:spPr>
          <a:xfrm>
            <a:off x="602050" y="4671139"/>
            <a:ext cx="2088232" cy="954107"/>
          </a:xfrm>
          <a:prstGeom prst="rect">
            <a:avLst/>
          </a:prstGeom>
          <a:noFill/>
        </p:spPr>
        <p:txBody>
          <a:bodyPr wrap="square" rtlCol="0">
            <a:spAutoFit/>
          </a:bodyPr>
          <a:lstStyle/>
          <a:p>
            <a:r>
              <a:rPr lang="fr-FR" sz="2800" dirty="0">
                <a:solidFill>
                  <a:srgbClr val="FF0000"/>
                </a:solidFill>
              </a:rPr>
              <a:t>6. Carte graphique</a:t>
            </a:r>
          </a:p>
        </p:txBody>
      </p:sp>
      <p:cxnSp>
        <p:nvCxnSpPr>
          <p:cNvPr id="3" name="Connecteur droit avec flèche 2">
            <a:extLst>
              <a:ext uri="{FF2B5EF4-FFF2-40B4-BE49-F238E27FC236}">
                <a16:creationId xmlns:a16="http://schemas.microsoft.com/office/drawing/2014/main" id="{5C50C70D-8B50-CBC0-BA19-9452688FB2D4}"/>
              </a:ext>
            </a:extLst>
          </p:cNvPr>
          <p:cNvCxnSpPr>
            <a:cxnSpLocks/>
          </p:cNvCxnSpPr>
          <p:nvPr/>
        </p:nvCxnSpPr>
        <p:spPr>
          <a:xfrm flipV="1">
            <a:off x="2526546" y="4468722"/>
            <a:ext cx="1983690" cy="81898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8034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000"/>
                                        <p:tgtEl>
                                          <p:spTgt spid="25"/>
                                        </p:tgtEl>
                                      </p:cBhvr>
                                    </p:animEffect>
                                    <p:anim calcmode="lin" valueType="num">
                                      <p:cBhvr>
                                        <p:cTn id="59" dur="1000" fill="hold"/>
                                        <p:tgtEl>
                                          <p:spTgt spid="25"/>
                                        </p:tgtEl>
                                        <p:attrNameLst>
                                          <p:attrName>ppt_x</p:attrName>
                                        </p:attrNameLst>
                                      </p:cBhvr>
                                      <p:tavLst>
                                        <p:tav tm="0">
                                          <p:val>
                                            <p:strVal val="#ppt_x"/>
                                          </p:val>
                                        </p:tav>
                                        <p:tav tm="100000">
                                          <p:val>
                                            <p:strVal val="#ppt_x"/>
                                          </p:val>
                                        </p:tav>
                                      </p:tavLst>
                                    </p:anim>
                                    <p:anim calcmode="lin" valueType="num">
                                      <p:cBhvr>
                                        <p:cTn id="6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1000"/>
                                        <p:tgtEl>
                                          <p:spTgt spid="3"/>
                                        </p:tgtEl>
                                      </p:cBhvr>
                                    </p:animEffect>
                                    <p:anim calcmode="lin" valueType="num">
                                      <p:cBhvr>
                                        <p:cTn id="71" dur="1000" fill="hold"/>
                                        <p:tgtEl>
                                          <p:spTgt spid="3"/>
                                        </p:tgtEl>
                                        <p:attrNameLst>
                                          <p:attrName>ppt_x</p:attrName>
                                        </p:attrNameLst>
                                      </p:cBhvr>
                                      <p:tavLst>
                                        <p:tav tm="0">
                                          <p:val>
                                            <p:strVal val="#ppt_x"/>
                                          </p:val>
                                        </p:tav>
                                        <p:tav tm="100000">
                                          <p:val>
                                            <p:strVal val="#ppt_x"/>
                                          </p:val>
                                        </p:tav>
                                      </p:tavLst>
                                    </p:anim>
                                    <p:anim calcmode="lin" valueType="num">
                                      <p:cBhvr>
                                        <p:cTn id="7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0"/>
                                        <p:tgtEl>
                                          <p:spTgt spid="17"/>
                                        </p:tgtEl>
                                      </p:cBhvr>
                                    </p:animEffect>
                                    <p:anim calcmode="lin" valueType="num">
                                      <p:cBhvr>
                                        <p:cTn id="78" dur="1000" fill="hold"/>
                                        <p:tgtEl>
                                          <p:spTgt spid="17"/>
                                        </p:tgtEl>
                                        <p:attrNameLst>
                                          <p:attrName>ppt_x</p:attrName>
                                        </p:attrNameLst>
                                      </p:cBhvr>
                                      <p:tavLst>
                                        <p:tav tm="0">
                                          <p:val>
                                            <p:strVal val="#ppt_x"/>
                                          </p:val>
                                        </p:tav>
                                        <p:tav tm="100000">
                                          <p:val>
                                            <p:strVal val="#ppt_x"/>
                                          </p:val>
                                        </p:tav>
                                      </p:tavLst>
                                    </p:anim>
                                    <p:anim calcmode="lin" valueType="num">
                                      <p:cBhvr>
                                        <p:cTn id="79" dur="1000" fill="hold"/>
                                        <p:tgtEl>
                                          <p:spTgt spid="17"/>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1000"/>
                                        <p:tgtEl>
                                          <p:spTgt spid="31"/>
                                        </p:tgtEl>
                                      </p:cBhvr>
                                    </p:animEffect>
                                    <p:anim calcmode="lin" valueType="num">
                                      <p:cBhvr>
                                        <p:cTn id="83" dur="1000" fill="hold"/>
                                        <p:tgtEl>
                                          <p:spTgt spid="31"/>
                                        </p:tgtEl>
                                        <p:attrNameLst>
                                          <p:attrName>ppt_x</p:attrName>
                                        </p:attrNameLst>
                                      </p:cBhvr>
                                      <p:tavLst>
                                        <p:tav tm="0">
                                          <p:val>
                                            <p:strVal val="#ppt_x"/>
                                          </p:val>
                                        </p:tav>
                                        <p:tav tm="100000">
                                          <p:val>
                                            <p:strVal val="#ppt_x"/>
                                          </p:val>
                                        </p:tav>
                                      </p:tavLst>
                                    </p:anim>
                                    <p:anim calcmode="lin" valueType="num">
                                      <p:cBhvr>
                                        <p:cTn id="8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1000"/>
                                        <p:tgtEl>
                                          <p:spTgt spid="19"/>
                                        </p:tgtEl>
                                      </p:cBhvr>
                                    </p:animEffect>
                                    <p:anim calcmode="lin" valueType="num">
                                      <p:cBhvr>
                                        <p:cTn id="90" dur="1000" fill="hold"/>
                                        <p:tgtEl>
                                          <p:spTgt spid="19"/>
                                        </p:tgtEl>
                                        <p:attrNameLst>
                                          <p:attrName>ppt_x</p:attrName>
                                        </p:attrNameLst>
                                      </p:cBhvr>
                                      <p:tavLst>
                                        <p:tav tm="0">
                                          <p:val>
                                            <p:strVal val="#ppt_x"/>
                                          </p:val>
                                        </p:tav>
                                        <p:tav tm="100000">
                                          <p:val>
                                            <p:strVal val="#ppt_x"/>
                                          </p:val>
                                        </p:tav>
                                      </p:tavLst>
                                    </p:anim>
                                    <p:anim calcmode="lin" valueType="num">
                                      <p:cBhvr>
                                        <p:cTn id="91" dur="1000" fill="hold"/>
                                        <p:tgtEl>
                                          <p:spTgt spid="19"/>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1000"/>
                                        <p:tgtEl>
                                          <p:spTgt spid="23"/>
                                        </p:tgtEl>
                                      </p:cBhvr>
                                    </p:animEffect>
                                    <p:anim calcmode="lin" valueType="num">
                                      <p:cBhvr>
                                        <p:cTn id="95" dur="1000" fill="hold"/>
                                        <p:tgtEl>
                                          <p:spTgt spid="23"/>
                                        </p:tgtEl>
                                        <p:attrNameLst>
                                          <p:attrName>ppt_x</p:attrName>
                                        </p:attrNameLst>
                                      </p:cBhvr>
                                      <p:tavLst>
                                        <p:tav tm="0">
                                          <p:val>
                                            <p:strVal val="#ppt_x"/>
                                          </p:val>
                                        </p:tav>
                                        <p:tav tm="100000">
                                          <p:val>
                                            <p:strVal val="#ppt_x"/>
                                          </p:val>
                                        </p:tav>
                                      </p:tavLst>
                                    </p:anim>
                                    <p:anim calcmode="lin" valueType="num">
                                      <p:cBhvr>
                                        <p:cTn id="9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837828" y="-459432"/>
            <a:ext cx="10360501" cy="1223963"/>
          </a:xfrm>
        </p:spPr>
        <p:txBody>
          <a:bodyPr rtlCol="0"/>
          <a:lstStyle/>
          <a:p>
            <a:pPr rtl="0"/>
            <a:r>
              <a:rPr lang="fr-FR" dirty="0"/>
              <a:t>Bus d’extension</a:t>
            </a:r>
          </a:p>
        </p:txBody>
      </p:sp>
      <p:pic>
        <p:nvPicPr>
          <p:cNvPr id="2" name="Image 1">
            <a:extLst>
              <a:ext uri="{FF2B5EF4-FFF2-40B4-BE49-F238E27FC236}">
                <a16:creationId xmlns:a16="http://schemas.microsoft.com/office/drawing/2014/main" id="{82E588C6-76FC-120E-2C6E-7C21A086F029}"/>
              </a:ext>
            </a:extLst>
          </p:cNvPr>
          <p:cNvPicPr>
            <a:picLocks noChangeAspect="1"/>
          </p:cNvPicPr>
          <p:nvPr/>
        </p:nvPicPr>
        <p:blipFill>
          <a:blip r:embed="rId3"/>
          <a:stretch>
            <a:fillRect/>
          </a:stretch>
        </p:blipFill>
        <p:spPr>
          <a:xfrm>
            <a:off x="2061964" y="980728"/>
            <a:ext cx="8523312" cy="5113987"/>
          </a:xfrm>
          <a:prstGeom prst="rect">
            <a:avLst/>
          </a:prstGeom>
        </p:spPr>
      </p:pic>
    </p:spTree>
    <p:extLst>
      <p:ext uri="{BB962C8B-B14F-4D97-AF65-F5344CB8AC3E}">
        <p14:creationId xmlns:p14="http://schemas.microsoft.com/office/powerpoint/2010/main" val="397710800"/>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Carte d’extension</a:t>
            </a:r>
          </a:p>
        </p:txBody>
      </p:sp>
      <p:pic>
        <p:nvPicPr>
          <p:cNvPr id="2" name="Image 1">
            <a:extLst>
              <a:ext uri="{FF2B5EF4-FFF2-40B4-BE49-F238E27FC236}">
                <a16:creationId xmlns:a16="http://schemas.microsoft.com/office/drawing/2014/main" id="{56ED11D7-3344-1E55-B4FD-11E13DE9548E}"/>
              </a:ext>
            </a:extLst>
          </p:cNvPr>
          <p:cNvPicPr>
            <a:picLocks noChangeAspect="1"/>
          </p:cNvPicPr>
          <p:nvPr/>
        </p:nvPicPr>
        <p:blipFill>
          <a:blip r:embed="rId3"/>
          <a:stretch>
            <a:fillRect/>
          </a:stretch>
        </p:blipFill>
        <p:spPr>
          <a:xfrm>
            <a:off x="1053852" y="1647102"/>
            <a:ext cx="4474468" cy="3212668"/>
          </a:xfrm>
          <a:prstGeom prst="rect">
            <a:avLst/>
          </a:prstGeom>
        </p:spPr>
      </p:pic>
      <p:sp>
        <p:nvSpPr>
          <p:cNvPr id="4" name="ZoneTexte 3">
            <a:extLst>
              <a:ext uri="{FF2B5EF4-FFF2-40B4-BE49-F238E27FC236}">
                <a16:creationId xmlns:a16="http://schemas.microsoft.com/office/drawing/2014/main" id="{FB1FA7D0-08E4-1094-678E-0A834DC545D3}"/>
              </a:ext>
            </a:extLst>
          </p:cNvPr>
          <p:cNvSpPr txBox="1"/>
          <p:nvPr/>
        </p:nvSpPr>
        <p:spPr>
          <a:xfrm>
            <a:off x="1218883" y="5445224"/>
            <a:ext cx="4011433" cy="523220"/>
          </a:xfrm>
          <a:prstGeom prst="rect">
            <a:avLst/>
          </a:prstGeom>
          <a:noFill/>
        </p:spPr>
        <p:txBody>
          <a:bodyPr wrap="square" rtlCol="0">
            <a:spAutoFit/>
          </a:bodyPr>
          <a:lstStyle/>
          <a:p>
            <a:r>
              <a:rPr lang="fr-FR" sz="2800" dirty="0"/>
              <a:t>Carte graphique</a:t>
            </a:r>
          </a:p>
        </p:txBody>
      </p:sp>
      <p:sp>
        <p:nvSpPr>
          <p:cNvPr id="5" name="ZoneTexte 4">
            <a:extLst>
              <a:ext uri="{FF2B5EF4-FFF2-40B4-BE49-F238E27FC236}">
                <a16:creationId xmlns:a16="http://schemas.microsoft.com/office/drawing/2014/main" id="{EC373486-4CC0-5703-F2D0-9AA192D21CE2}"/>
              </a:ext>
            </a:extLst>
          </p:cNvPr>
          <p:cNvSpPr txBox="1"/>
          <p:nvPr/>
        </p:nvSpPr>
        <p:spPr>
          <a:xfrm>
            <a:off x="6989580" y="5445224"/>
            <a:ext cx="4011433" cy="523220"/>
          </a:xfrm>
          <a:prstGeom prst="rect">
            <a:avLst/>
          </a:prstGeom>
          <a:noFill/>
        </p:spPr>
        <p:txBody>
          <a:bodyPr wrap="square" rtlCol="0">
            <a:spAutoFit/>
          </a:bodyPr>
          <a:lstStyle/>
          <a:p>
            <a:r>
              <a:rPr lang="fr-FR" sz="2800" dirty="0"/>
              <a:t>Carte son</a:t>
            </a:r>
          </a:p>
        </p:txBody>
      </p:sp>
      <p:pic>
        <p:nvPicPr>
          <p:cNvPr id="6" name="Image 5">
            <a:extLst>
              <a:ext uri="{FF2B5EF4-FFF2-40B4-BE49-F238E27FC236}">
                <a16:creationId xmlns:a16="http://schemas.microsoft.com/office/drawing/2014/main" id="{CB9D20DB-E442-533F-F827-605B03481B95}"/>
              </a:ext>
            </a:extLst>
          </p:cNvPr>
          <p:cNvPicPr>
            <a:picLocks noChangeAspect="1"/>
          </p:cNvPicPr>
          <p:nvPr/>
        </p:nvPicPr>
        <p:blipFill>
          <a:blip r:embed="rId4"/>
          <a:stretch>
            <a:fillRect/>
          </a:stretch>
        </p:blipFill>
        <p:spPr>
          <a:xfrm>
            <a:off x="5961109" y="1656230"/>
            <a:ext cx="6068373" cy="3212668"/>
          </a:xfrm>
          <a:prstGeom prst="rect">
            <a:avLst/>
          </a:prstGeom>
        </p:spPr>
      </p:pic>
    </p:spTree>
    <p:extLst>
      <p:ext uri="{BB962C8B-B14F-4D97-AF65-F5344CB8AC3E}">
        <p14:creationId xmlns:p14="http://schemas.microsoft.com/office/powerpoint/2010/main" val="10729299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BIOS/UEFI</a:t>
            </a:r>
          </a:p>
        </p:txBody>
      </p:sp>
      <p:sp>
        <p:nvSpPr>
          <p:cNvPr id="4" name="ZoneTexte 3">
            <a:extLst>
              <a:ext uri="{FF2B5EF4-FFF2-40B4-BE49-F238E27FC236}">
                <a16:creationId xmlns:a16="http://schemas.microsoft.com/office/drawing/2014/main" id="{DF7C780A-E446-FF22-6B92-1791E2A448CC}"/>
              </a:ext>
            </a:extLst>
          </p:cNvPr>
          <p:cNvSpPr txBox="1"/>
          <p:nvPr/>
        </p:nvSpPr>
        <p:spPr>
          <a:xfrm>
            <a:off x="1194220" y="1844823"/>
            <a:ext cx="10360500" cy="3046988"/>
          </a:xfrm>
          <a:prstGeom prst="rect">
            <a:avLst/>
          </a:prstGeom>
          <a:noFill/>
        </p:spPr>
        <p:txBody>
          <a:bodyPr wrap="square">
            <a:spAutoFit/>
          </a:bodyPr>
          <a:lstStyle/>
          <a:p>
            <a:r>
              <a:rPr lang="fr-FR" dirty="0"/>
              <a:t>Le BIOS (Basic Input/Output System) et son successeur moderne, l'UEFI (</a:t>
            </a:r>
            <a:r>
              <a:rPr lang="fr-FR" dirty="0" err="1"/>
              <a:t>Unified</a:t>
            </a:r>
            <a:r>
              <a:rPr lang="fr-FR" dirty="0"/>
              <a:t> Extensible </a:t>
            </a:r>
            <a:r>
              <a:rPr lang="fr-FR" dirty="0" err="1"/>
              <a:t>Firmware</a:t>
            </a:r>
            <a:r>
              <a:rPr lang="fr-FR" dirty="0"/>
              <a:t> Interface), sont des logiciels intégrés dans la carte mère d'un </a:t>
            </a:r>
            <a:r>
              <a:rPr lang="fr-FR" dirty="0" err="1"/>
              <a:t>Personal</a:t>
            </a:r>
            <a:r>
              <a:rPr lang="fr-FR" dirty="0"/>
              <a:t> Computer.</a:t>
            </a:r>
          </a:p>
          <a:p>
            <a:endParaRPr lang="fr-FR" dirty="0"/>
          </a:p>
          <a:p>
            <a:r>
              <a:rPr lang="fr-FR" dirty="0"/>
              <a:t>Ces systèmes jouent un rôle essentiel au démarrage de l'ordinateur en initialisant le matériel et en chargeant le système d'exploitation. Alors que le BIOS est plus ancien et utilise une interface textuelle, l'UEFI offre une interface graphique plus avancée et des fonctionnalités étendues.</a:t>
            </a:r>
          </a:p>
        </p:txBody>
      </p:sp>
    </p:spTree>
    <p:extLst>
      <p:ext uri="{BB962C8B-B14F-4D97-AF65-F5344CB8AC3E}">
        <p14:creationId xmlns:p14="http://schemas.microsoft.com/office/powerpoint/2010/main" val="399483388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2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25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225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225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dirty="0"/>
              <a:t>BIOS/UEFI</a:t>
            </a:r>
          </a:p>
        </p:txBody>
      </p:sp>
      <p:pic>
        <p:nvPicPr>
          <p:cNvPr id="7" name="Image 6">
            <a:extLst>
              <a:ext uri="{FF2B5EF4-FFF2-40B4-BE49-F238E27FC236}">
                <a16:creationId xmlns:a16="http://schemas.microsoft.com/office/drawing/2014/main" id="{8EA915B7-756B-1F32-14A0-EE49B9035321}"/>
              </a:ext>
            </a:extLst>
          </p:cNvPr>
          <p:cNvPicPr>
            <a:picLocks noChangeAspect="1"/>
          </p:cNvPicPr>
          <p:nvPr/>
        </p:nvPicPr>
        <p:blipFill>
          <a:blip r:embed="rId3"/>
          <a:stretch>
            <a:fillRect/>
          </a:stretch>
        </p:blipFill>
        <p:spPr>
          <a:xfrm>
            <a:off x="3070076" y="1844824"/>
            <a:ext cx="5791200" cy="4191000"/>
          </a:xfrm>
          <a:prstGeom prst="rect">
            <a:avLst/>
          </a:prstGeom>
        </p:spPr>
      </p:pic>
      <p:pic>
        <p:nvPicPr>
          <p:cNvPr id="8" name="Image 7">
            <a:extLst>
              <a:ext uri="{FF2B5EF4-FFF2-40B4-BE49-F238E27FC236}">
                <a16:creationId xmlns:a16="http://schemas.microsoft.com/office/drawing/2014/main" id="{B4D08104-0171-EBCF-F97D-E2CBA46C3C9E}"/>
              </a:ext>
            </a:extLst>
          </p:cNvPr>
          <p:cNvPicPr>
            <a:picLocks noChangeAspect="1"/>
          </p:cNvPicPr>
          <p:nvPr/>
        </p:nvPicPr>
        <p:blipFill>
          <a:blip r:embed="rId4"/>
          <a:stretch>
            <a:fillRect/>
          </a:stretch>
        </p:blipFill>
        <p:spPr>
          <a:xfrm>
            <a:off x="3358108" y="1498600"/>
            <a:ext cx="6191250" cy="5000625"/>
          </a:xfrm>
          <a:prstGeom prst="rect">
            <a:avLst/>
          </a:prstGeom>
        </p:spPr>
      </p:pic>
      <p:pic>
        <p:nvPicPr>
          <p:cNvPr id="9" name="Image 8">
            <a:extLst>
              <a:ext uri="{FF2B5EF4-FFF2-40B4-BE49-F238E27FC236}">
                <a16:creationId xmlns:a16="http://schemas.microsoft.com/office/drawing/2014/main" id="{CBDC2E04-C2DC-C958-5331-42BD60C99993}"/>
              </a:ext>
            </a:extLst>
          </p:cNvPr>
          <p:cNvPicPr>
            <a:picLocks noChangeAspect="1"/>
          </p:cNvPicPr>
          <p:nvPr/>
        </p:nvPicPr>
        <p:blipFill>
          <a:blip r:embed="rId5"/>
          <a:stretch>
            <a:fillRect/>
          </a:stretch>
        </p:blipFill>
        <p:spPr>
          <a:xfrm>
            <a:off x="3502124" y="1479278"/>
            <a:ext cx="6438620" cy="4828965"/>
          </a:xfrm>
          <a:prstGeom prst="rect">
            <a:avLst/>
          </a:prstGeom>
        </p:spPr>
      </p:pic>
    </p:spTree>
    <p:extLst>
      <p:ext uri="{BB962C8B-B14F-4D97-AF65-F5344CB8AC3E}">
        <p14:creationId xmlns:p14="http://schemas.microsoft.com/office/powerpoint/2010/main" val="24748785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nologie 16: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_9533257_TF02787990_TF02787990.potx" id="{ABCB071B-19A3-44BE-B302-F4BBE7E3E2D5}" vid="{F4600F28-01B2-4FC5-9857-5FFF9F08051B}"/>
    </a:ext>
  </a:extLst>
</a:theme>
</file>

<file path=ppt/theme/theme2.xml><?xml version="1.0" encoding="utf-8"?>
<a:theme xmlns:a="http://schemas.openxmlformats.org/drawingml/2006/main" name="Thèm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Thème Offic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Circuit à trois lignes (grand écran)</Template>
  <TotalTime>438</TotalTime>
  <Words>1529</Words>
  <Application>Microsoft Office PowerPoint</Application>
  <PresentationFormat>Personnalisé</PresentationFormat>
  <Paragraphs>188</Paragraphs>
  <Slides>46</Slides>
  <Notes>46</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46</vt:i4>
      </vt:variant>
    </vt:vector>
  </HeadingPairs>
  <TitlesOfParts>
    <vt:vector size="49" baseType="lpstr">
      <vt:lpstr>Arial</vt:lpstr>
      <vt:lpstr>Calibri</vt:lpstr>
      <vt:lpstr>Technologie 16:9</vt:lpstr>
      <vt:lpstr>Formation   Installation et configuration d’un PC</vt:lpstr>
      <vt:lpstr>Sommaire</vt:lpstr>
      <vt:lpstr>L’ordinateur : composants et périphériques</vt:lpstr>
      <vt:lpstr>Organisation générale d’un Personnal Computer</vt:lpstr>
      <vt:lpstr>Unité centrale</vt:lpstr>
      <vt:lpstr>Bus d’extension</vt:lpstr>
      <vt:lpstr>Carte d’extension</vt:lpstr>
      <vt:lpstr>BIOS/UEFI</vt:lpstr>
      <vt:lpstr>BIOS/UEFI</vt:lpstr>
      <vt:lpstr>Les supports de stockage</vt:lpstr>
      <vt:lpstr>Support physique</vt:lpstr>
      <vt:lpstr>Support physique</vt:lpstr>
      <vt:lpstr>Stockage dans le cloud</vt:lpstr>
      <vt:lpstr>Stockage dans le réseau</vt:lpstr>
      <vt:lpstr>Les périphériques d’entrée et de sortie</vt:lpstr>
      <vt:lpstr>L’écran </vt:lpstr>
      <vt:lpstr>Les sorties vidéo des écrans</vt:lpstr>
      <vt:lpstr>Imprimante/scanner</vt:lpstr>
      <vt:lpstr>Clavier</vt:lpstr>
      <vt:lpstr>Souris</vt:lpstr>
      <vt:lpstr>Périphériques gamer</vt:lpstr>
      <vt:lpstr>Cas Pratique – Installation guidée de Windows</vt:lpstr>
      <vt:lpstr>Cas pratique</vt:lpstr>
      <vt:lpstr>Protection du système</vt:lpstr>
      <vt:lpstr>Les différents types de menaces</vt:lpstr>
      <vt:lpstr>Solution antivirus gratuit et payant</vt:lpstr>
      <vt:lpstr>Pare-feu windows</vt:lpstr>
      <vt:lpstr>Logiciel de nettoyage</vt:lpstr>
      <vt:lpstr>Maintenance</vt:lpstr>
      <vt:lpstr>Démonstration d’ajoute d’une barrette de ram et de disque</vt:lpstr>
      <vt:lpstr>Invite de commande / PowerShell</vt:lpstr>
      <vt:lpstr>Invite de commande / Powershell</vt:lpstr>
      <vt:lpstr>Introduction aux réseau informatiques</vt:lpstr>
      <vt:lpstr>Les Adresses IP</vt:lpstr>
      <vt:lpstr>Les Adresses IP</vt:lpstr>
      <vt:lpstr>Adressage IP</vt:lpstr>
      <vt:lpstr>Matériel réseau </vt:lpstr>
      <vt:lpstr>Matériel réseau </vt:lpstr>
      <vt:lpstr>Serveur DNS</vt:lpstr>
      <vt:lpstr>Serveur DHCP</vt:lpstr>
      <vt:lpstr>Wi-Fi</vt:lpstr>
      <vt:lpstr>Installer ou désinstaller des programmes</vt:lpstr>
      <vt:lpstr>Installation d’un logiciel via un fichier ISO</vt:lpstr>
      <vt:lpstr>Installation d’un logiciel depuis le Windows store</vt:lpstr>
      <vt:lpstr>Installation d’un logiciel pour la maintenance de son PC</vt:lpstr>
      <vt:lpstr>Avez-vous des questions ?  Avez-vous des demandes particulières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Installation et configuration d’un PC</dc:title>
  <dc:creator>ULMER Jordan</dc:creator>
  <cp:lastModifiedBy>ULMER Jordan</cp:lastModifiedBy>
  <cp:revision>87</cp:revision>
  <dcterms:created xsi:type="dcterms:W3CDTF">2024-01-20T14:13:40Z</dcterms:created>
  <dcterms:modified xsi:type="dcterms:W3CDTF">2024-01-23T14:25:55Z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